
<file path=[Content_Types].xml><?xml version="1.0" encoding="utf-8"?>
<Types xmlns="http://schemas.openxmlformats.org/package/2006/content-types">
  <Default Extension="xml" ContentType="application/xml"/>
  <Default Extension="jpeg" ContentType="image/jpeg"/>
  <Default Extension="png" ContentType="image/png"/>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notesSlides/notesSlide65.xml" ContentType="application/vnd.openxmlformats-officedocument.presentationml.notesSlide+xml"/>
  <Override PartName="/ppt/notesSlides/notesSlide66.xml" ContentType="application/vnd.openxmlformats-officedocument.presentationml.notesSlide+xml"/>
  <Override PartName="/ppt/notesSlides/notesSlide6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72" r:id="rId1"/>
  </p:sldMasterIdLst>
  <p:notesMasterIdLst>
    <p:notesMasterId r:id="rId76"/>
  </p:notesMasterIdLst>
  <p:sldIdLst>
    <p:sldId id="633" r:id="rId2"/>
    <p:sldId id="639" r:id="rId3"/>
    <p:sldId id="640" r:id="rId4"/>
    <p:sldId id="645" r:id="rId5"/>
    <p:sldId id="646" r:id="rId6"/>
    <p:sldId id="647" r:id="rId7"/>
    <p:sldId id="649" r:id="rId8"/>
    <p:sldId id="641" r:id="rId9"/>
    <p:sldId id="642" r:id="rId10"/>
    <p:sldId id="643" r:id="rId11"/>
    <p:sldId id="634" r:id="rId12"/>
    <p:sldId id="650" r:id="rId13"/>
    <p:sldId id="504" r:id="rId14"/>
    <p:sldId id="560" r:id="rId15"/>
    <p:sldId id="561" r:id="rId16"/>
    <p:sldId id="562" r:id="rId17"/>
    <p:sldId id="655" r:id="rId18"/>
    <p:sldId id="656" r:id="rId19"/>
    <p:sldId id="563" r:id="rId20"/>
    <p:sldId id="657" r:id="rId21"/>
    <p:sldId id="564" r:id="rId22"/>
    <p:sldId id="658" r:id="rId23"/>
    <p:sldId id="565" r:id="rId24"/>
    <p:sldId id="659" r:id="rId25"/>
    <p:sldId id="566" r:id="rId26"/>
    <p:sldId id="567" r:id="rId27"/>
    <p:sldId id="568" r:id="rId28"/>
    <p:sldId id="569" r:id="rId29"/>
    <p:sldId id="570" r:id="rId30"/>
    <p:sldId id="660" r:id="rId31"/>
    <p:sldId id="571" r:id="rId32"/>
    <p:sldId id="572" r:id="rId33"/>
    <p:sldId id="661" r:id="rId34"/>
    <p:sldId id="573" r:id="rId35"/>
    <p:sldId id="574" r:id="rId36"/>
    <p:sldId id="665" r:id="rId37"/>
    <p:sldId id="651" r:id="rId38"/>
    <p:sldId id="575" r:id="rId39"/>
    <p:sldId id="576" r:id="rId40"/>
    <p:sldId id="577" r:id="rId41"/>
    <p:sldId id="581" r:id="rId42"/>
    <p:sldId id="582" r:id="rId43"/>
    <p:sldId id="583" r:id="rId44"/>
    <p:sldId id="584" r:id="rId45"/>
    <p:sldId id="585" r:id="rId46"/>
    <p:sldId id="586" r:id="rId47"/>
    <p:sldId id="587" r:id="rId48"/>
    <p:sldId id="589" r:id="rId49"/>
    <p:sldId id="590" r:id="rId50"/>
    <p:sldId id="591" r:id="rId51"/>
    <p:sldId id="664" r:id="rId52"/>
    <p:sldId id="662" r:id="rId53"/>
    <p:sldId id="592" r:id="rId54"/>
    <p:sldId id="593" r:id="rId55"/>
    <p:sldId id="594" r:id="rId56"/>
    <p:sldId id="595" r:id="rId57"/>
    <p:sldId id="596" r:id="rId58"/>
    <p:sldId id="597" r:id="rId59"/>
    <p:sldId id="598" r:id="rId60"/>
    <p:sldId id="599" r:id="rId61"/>
    <p:sldId id="601" r:id="rId62"/>
    <p:sldId id="600" r:id="rId63"/>
    <p:sldId id="623" r:id="rId64"/>
    <p:sldId id="622" r:id="rId65"/>
    <p:sldId id="624" r:id="rId66"/>
    <p:sldId id="625" r:id="rId67"/>
    <p:sldId id="626" r:id="rId68"/>
    <p:sldId id="627" r:id="rId69"/>
    <p:sldId id="628" r:id="rId70"/>
    <p:sldId id="629" r:id="rId71"/>
    <p:sldId id="630" r:id="rId72"/>
    <p:sldId id="631" r:id="rId73"/>
    <p:sldId id="632" r:id="rId74"/>
    <p:sldId id="666" r:id="rId75"/>
  </p:sldIdLst>
  <p:sldSz cx="12192000" cy="6858000"/>
  <p:notesSz cx="6858000" cy="9144000"/>
  <p:defaultTextStyle>
    <a:defPPr>
      <a:defRPr lang="es-ES_tradn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CD5053"/>
    <a:srgbClr val="CD6292"/>
    <a:srgbClr val="C87969"/>
    <a:srgbClr val="C88699"/>
    <a:srgbClr val="7B3583"/>
    <a:srgbClr val="D38A9E"/>
    <a:srgbClr val="452544"/>
    <a:srgbClr val="F393F2"/>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Estilo medio 2 - Énfasis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Estilo medio 2 - Énfasis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18603FDC-E32A-4AB5-989C-0864C3EAD2B8}" styleName="Estilo temático 2 - Énfasis 2">
    <a:tblBg>
      <a:fillRef idx="3">
        <a:schemeClr val="accent2"/>
      </a:fillRef>
      <a:effectRef idx="3">
        <a:schemeClr val="accent2"/>
      </a:effectRef>
    </a:tblBg>
    <a:wholeTbl>
      <a:tcTxStyle>
        <a:fontRef idx="minor">
          <a:scrgbClr r="0" g="0" b="0"/>
        </a:fontRef>
        <a:schemeClr val="lt1"/>
      </a:tcTxStyle>
      <a:tcStyle>
        <a:tcBdr>
          <a:left>
            <a:lnRef idx="1">
              <a:schemeClr val="accent2">
                <a:tint val="50000"/>
              </a:schemeClr>
            </a:lnRef>
          </a:left>
          <a:right>
            <a:lnRef idx="1">
              <a:schemeClr val="accent2">
                <a:tint val="50000"/>
              </a:schemeClr>
            </a:lnRef>
          </a:right>
          <a:top>
            <a:lnRef idx="1">
              <a:schemeClr val="accent2">
                <a:tint val="50000"/>
              </a:schemeClr>
            </a:lnRef>
          </a:top>
          <a:bottom>
            <a:lnRef idx="1">
              <a:schemeClr val="accent2">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72833802-FEF1-4C79-8D5D-14CF1EAF98D9}" styleName="Estilo claro 2 - Acento 2">
    <a:wholeTbl>
      <a:tcTxStyle>
        <a:fontRef idx="minor">
          <a:scrgbClr r="0" g="0" b="0"/>
        </a:fontRef>
        <a:schemeClr val="tx1"/>
      </a:tcTxStyle>
      <a:tcStyle>
        <a:tcBdr>
          <a:left>
            <a:lnRef idx="1">
              <a:schemeClr val="accent2"/>
            </a:lnRef>
          </a:left>
          <a:right>
            <a:lnRef idx="1">
              <a:schemeClr val="accent2"/>
            </a:lnRef>
          </a:right>
          <a:top>
            <a:lnRef idx="1">
              <a:schemeClr val="accent2"/>
            </a:lnRef>
          </a:top>
          <a:bottom>
            <a:lnRef idx="1">
              <a:schemeClr val="accent2"/>
            </a:lnRef>
          </a:bottom>
          <a:insideH>
            <a:ln>
              <a:noFill/>
            </a:ln>
          </a:insideH>
          <a:insideV>
            <a:ln>
              <a:noFill/>
            </a:ln>
          </a:insideV>
        </a:tcBdr>
        <a:fill>
          <a:noFill/>
        </a:fill>
      </a:tcStyle>
    </a:wholeTbl>
    <a:band1H>
      <a:tcStyle>
        <a:tcBdr>
          <a:top>
            <a:lnRef idx="1">
              <a:schemeClr val="accent2"/>
            </a:lnRef>
          </a:top>
          <a:bottom>
            <a:lnRef idx="1">
              <a:schemeClr val="accent2"/>
            </a:lnRef>
          </a:bottom>
        </a:tcBdr>
      </a:tcStyle>
    </a:band1H>
    <a:band1V>
      <a:tcStyle>
        <a:tcBdr>
          <a:left>
            <a:lnRef idx="1">
              <a:schemeClr val="accent2"/>
            </a:lnRef>
          </a:left>
          <a:right>
            <a:lnRef idx="1">
              <a:schemeClr val="accent2"/>
            </a:lnRef>
          </a:right>
        </a:tcBdr>
      </a:tcStyle>
    </a:band1V>
    <a:band2V>
      <a:tcStyle>
        <a:tcBdr>
          <a:left>
            <a:lnRef idx="1">
              <a:schemeClr val="accent2"/>
            </a:lnRef>
          </a:left>
          <a:right>
            <a:lnRef idx="1">
              <a:schemeClr val="accent2"/>
            </a:lnRef>
          </a:right>
        </a:tcBdr>
      </a:tcStyle>
    </a:band2V>
    <a:lastCol>
      <a:tcTxStyle b="on"/>
      <a:tcStyle>
        <a:tcBdr/>
      </a:tcStyle>
    </a:lastCol>
    <a:firstCol>
      <a:tcTxStyle b="on"/>
      <a:tcStyle>
        <a:tcBdr/>
      </a:tcStyle>
    </a:firstCol>
    <a:lastRow>
      <a:tcTxStyle b="on"/>
      <a:tcStyle>
        <a:tcBdr>
          <a:top>
            <a:ln w="50800" cmpd="dbl">
              <a:solidFill>
                <a:schemeClr val="accent2"/>
              </a:solidFill>
            </a:ln>
          </a:top>
        </a:tcBdr>
      </a:tcStyle>
    </a:lastRow>
    <a:firstRow>
      <a:tcTxStyle b="on">
        <a:fontRef idx="minor">
          <a:scrgbClr r="0" g="0" b="0"/>
        </a:fontRef>
        <a:schemeClr val="bg1"/>
      </a:tcTxStyle>
      <a:tcStyle>
        <a:tcBdr/>
        <a:fillRef idx="1">
          <a:schemeClr val="accent2"/>
        </a:fillRef>
      </a:tcStyle>
    </a:firstRow>
  </a:tblStyle>
  <a:tblStyle styleId="{69012ECD-51FC-41F1-AA8D-1B2483CD663E}" styleName="Estilo claro 2 - Acento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5DA37D80-6434-44D0-A028-1B22A696006F}" styleName="Estilo claro 3 - Acento 2">
    <a:wholeTbl>
      <a:tcTxStyle>
        <a:fontRef idx="minor">
          <a:scrgbClr r="0" g="0" b="0"/>
        </a:fontRef>
        <a:schemeClr val="tx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w="12700" cmpd="sng">
              <a:solidFill>
                <a:schemeClr val="accent2"/>
              </a:solidFill>
            </a:ln>
          </a:insideV>
        </a:tcBdr>
        <a:fill>
          <a:noFill/>
        </a:fill>
      </a:tcStyle>
    </a:wholeTbl>
    <a:band1H>
      <a:tcStyle>
        <a:tcBdr/>
        <a:fill>
          <a:solidFill>
            <a:schemeClr val="accent2">
              <a:alpha val="20000"/>
            </a:schemeClr>
          </a:solidFill>
        </a:fill>
      </a:tcStyle>
    </a:band1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noFill/>
        </a:fill>
      </a:tcStyle>
    </a:lastRow>
    <a:firstRow>
      <a:tcTxStyle b="on"/>
      <a:tcStyle>
        <a:tcBdr>
          <a:bottom>
            <a:ln w="25400" cmpd="sng">
              <a:solidFill>
                <a:schemeClr val="accent2"/>
              </a:solidFill>
            </a:ln>
          </a:bottom>
        </a:tcBdr>
        <a:fill>
          <a:noFill/>
        </a:fill>
      </a:tcStyle>
    </a:firstRow>
  </a:tblStyle>
  <a:tblStyle styleId="{3C2FFA5D-87B4-456A-9821-1D502468CF0F}" styleName="Estilo temático 1 - Énfasis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6836"/>
    <p:restoredTop sz="85098"/>
  </p:normalViewPr>
  <p:slideViewPr>
    <p:cSldViewPr snapToGrid="0" snapToObjects="1">
      <p:cViewPr>
        <p:scale>
          <a:sx n="74" d="100"/>
          <a:sy n="74" d="100"/>
        </p:scale>
        <p:origin x="776" y="14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63" Type="http://schemas.openxmlformats.org/officeDocument/2006/relationships/slide" Target="slides/slide62.xml"/><Relationship Id="rId64" Type="http://schemas.openxmlformats.org/officeDocument/2006/relationships/slide" Target="slides/slide63.xml"/><Relationship Id="rId65" Type="http://schemas.openxmlformats.org/officeDocument/2006/relationships/slide" Target="slides/slide64.xml"/><Relationship Id="rId66" Type="http://schemas.openxmlformats.org/officeDocument/2006/relationships/slide" Target="slides/slide65.xml"/><Relationship Id="rId67" Type="http://schemas.openxmlformats.org/officeDocument/2006/relationships/slide" Target="slides/slide66.xml"/><Relationship Id="rId68" Type="http://schemas.openxmlformats.org/officeDocument/2006/relationships/slide" Target="slides/slide67.xml"/><Relationship Id="rId69" Type="http://schemas.openxmlformats.org/officeDocument/2006/relationships/slide" Target="slides/slide68.xml"/><Relationship Id="rId50" Type="http://schemas.openxmlformats.org/officeDocument/2006/relationships/slide" Target="slides/slide49.xml"/><Relationship Id="rId51" Type="http://schemas.openxmlformats.org/officeDocument/2006/relationships/slide" Target="slides/slide50.xml"/><Relationship Id="rId52" Type="http://schemas.openxmlformats.org/officeDocument/2006/relationships/slide" Target="slides/slide51.xml"/><Relationship Id="rId53" Type="http://schemas.openxmlformats.org/officeDocument/2006/relationships/slide" Target="slides/slide52.xml"/><Relationship Id="rId54" Type="http://schemas.openxmlformats.org/officeDocument/2006/relationships/slide" Target="slides/slide53.xml"/><Relationship Id="rId55" Type="http://schemas.openxmlformats.org/officeDocument/2006/relationships/slide" Target="slides/slide54.xml"/><Relationship Id="rId56" Type="http://schemas.openxmlformats.org/officeDocument/2006/relationships/slide" Target="slides/slide55.xml"/><Relationship Id="rId57" Type="http://schemas.openxmlformats.org/officeDocument/2006/relationships/slide" Target="slides/slide56.xml"/><Relationship Id="rId58" Type="http://schemas.openxmlformats.org/officeDocument/2006/relationships/slide" Target="slides/slide57.xml"/><Relationship Id="rId59" Type="http://schemas.openxmlformats.org/officeDocument/2006/relationships/slide" Target="slides/slide58.xml"/><Relationship Id="rId40" Type="http://schemas.openxmlformats.org/officeDocument/2006/relationships/slide" Target="slides/slide39.xml"/><Relationship Id="rId41" Type="http://schemas.openxmlformats.org/officeDocument/2006/relationships/slide" Target="slides/slide40.xml"/><Relationship Id="rId42" Type="http://schemas.openxmlformats.org/officeDocument/2006/relationships/slide" Target="slides/slide41.xml"/><Relationship Id="rId43" Type="http://schemas.openxmlformats.org/officeDocument/2006/relationships/slide" Target="slides/slide42.xml"/><Relationship Id="rId44" Type="http://schemas.openxmlformats.org/officeDocument/2006/relationships/slide" Target="slides/slide43.xml"/><Relationship Id="rId45" Type="http://schemas.openxmlformats.org/officeDocument/2006/relationships/slide" Target="slides/slide44.xml"/><Relationship Id="rId46" Type="http://schemas.openxmlformats.org/officeDocument/2006/relationships/slide" Target="slides/slide45.xml"/><Relationship Id="rId47" Type="http://schemas.openxmlformats.org/officeDocument/2006/relationships/slide" Target="slides/slide46.xml"/><Relationship Id="rId48" Type="http://schemas.openxmlformats.org/officeDocument/2006/relationships/slide" Target="slides/slide47.xml"/><Relationship Id="rId49" Type="http://schemas.openxmlformats.org/officeDocument/2006/relationships/slide" Target="slides/slide4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slide" Target="slides/slide31.xml"/><Relationship Id="rId33" Type="http://schemas.openxmlformats.org/officeDocument/2006/relationships/slide" Target="slides/slide32.xml"/><Relationship Id="rId34" Type="http://schemas.openxmlformats.org/officeDocument/2006/relationships/slide" Target="slides/slide33.xml"/><Relationship Id="rId35" Type="http://schemas.openxmlformats.org/officeDocument/2006/relationships/slide" Target="slides/slide34.xml"/><Relationship Id="rId36" Type="http://schemas.openxmlformats.org/officeDocument/2006/relationships/slide" Target="slides/slide35.xml"/><Relationship Id="rId37" Type="http://schemas.openxmlformats.org/officeDocument/2006/relationships/slide" Target="slides/slide36.xml"/><Relationship Id="rId38" Type="http://schemas.openxmlformats.org/officeDocument/2006/relationships/slide" Target="slides/slide37.xml"/><Relationship Id="rId39" Type="http://schemas.openxmlformats.org/officeDocument/2006/relationships/slide" Target="slides/slide38.xml"/><Relationship Id="rId80" Type="http://schemas.openxmlformats.org/officeDocument/2006/relationships/tableStyles" Target="tableStyles.xml"/><Relationship Id="rId70" Type="http://schemas.openxmlformats.org/officeDocument/2006/relationships/slide" Target="slides/slide69.xml"/><Relationship Id="rId71" Type="http://schemas.openxmlformats.org/officeDocument/2006/relationships/slide" Target="slides/slide70.xml"/><Relationship Id="rId72" Type="http://schemas.openxmlformats.org/officeDocument/2006/relationships/slide" Target="slides/slide71.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73" Type="http://schemas.openxmlformats.org/officeDocument/2006/relationships/slide" Target="slides/slide72.xml"/><Relationship Id="rId74" Type="http://schemas.openxmlformats.org/officeDocument/2006/relationships/slide" Target="slides/slide73.xml"/><Relationship Id="rId75" Type="http://schemas.openxmlformats.org/officeDocument/2006/relationships/slide" Target="slides/slide74.xml"/><Relationship Id="rId76" Type="http://schemas.openxmlformats.org/officeDocument/2006/relationships/notesMaster" Target="notesMasters/notesMaster1.xml"/><Relationship Id="rId77" Type="http://schemas.openxmlformats.org/officeDocument/2006/relationships/presProps" Target="presProps.xml"/><Relationship Id="rId78" Type="http://schemas.openxmlformats.org/officeDocument/2006/relationships/viewProps" Target="viewProps.xml"/><Relationship Id="rId79" Type="http://schemas.openxmlformats.org/officeDocument/2006/relationships/theme" Target="theme/theme1.xml"/><Relationship Id="rId60" Type="http://schemas.openxmlformats.org/officeDocument/2006/relationships/slide" Target="slides/slide59.xml"/><Relationship Id="rId61" Type="http://schemas.openxmlformats.org/officeDocument/2006/relationships/slide" Target="slides/slide60.xml"/><Relationship Id="rId62" Type="http://schemas.openxmlformats.org/officeDocument/2006/relationships/slide" Target="slides/slide61.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3.png>
</file>

<file path=ppt/media/image4.png>
</file>

<file path=ppt/media/image5.png>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encabezado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Marcador de fech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625CEBD-C2E1-7F40-8575-4196F63DE1D3}" type="datetimeFigureOut">
              <a:rPr lang="en-US" smtClean="0"/>
              <a:t>9/12/19</a:t>
            </a:fld>
            <a:endParaRPr lang="en-US"/>
          </a:p>
        </p:txBody>
      </p:sp>
      <p:sp>
        <p:nvSpPr>
          <p:cNvPr id="4" name="Marcador de imagen de diapositiva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Marcador de nota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a:p>
        </p:txBody>
      </p:sp>
      <p:sp>
        <p:nvSpPr>
          <p:cNvPr id="6" name="Marcador de pie de página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Marcador de número de diapositiva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03213DC-DD53-7F48-9A1C-B2B01A45D4CE}" type="slidenum">
              <a:rPr lang="en-US" smtClean="0"/>
              <a:t>‹Nr.›</a:t>
            </a:fld>
            <a:endParaRPr lang="en-US"/>
          </a:p>
        </p:txBody>
      </p:sp>
    </p:spTree>
    <p:extLst>
      <p:ext uri="{BB962C8B-B14F-4D97-AF65-F5344CB8AC3E}">
        <p14:creationId xmlns:p14="http://schemas.microsoft.com/office/powerpoint/2010/main" val="111483016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8.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9.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0.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2.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3.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4.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5.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6.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9.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0.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2.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3.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4.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5.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6.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7.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8.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9.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0.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1.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2.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3.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4.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5.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6.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7.xml"/></Relationships>
</file>

<file path=ppt/notesSlides/_rels/notesSlide5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8.xml"/></Relationships>
</file>

<file path=ppt/notesSlides/_rels/notesSlide5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9.xml"/></Relationships>
</file>

<file path=ppt/notesSlides/_rels/notesSlide5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0.xml"/></Relationships>
</file>

<file path=ppt/notesSlides/_rels/notesSlide5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1.xml"/></Relationships>
</file>

<file path=ppt/notesSlides/_rels/notesSlide5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2.xml"/></Relationships>
</file>

<file path=ppt/notesSlides/_rels/notesSlide5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3.xml"/></Relationships>
</file>

<file path=ppt/notesSlides/_rels/notesSlide5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4.xml"/></Relationships>
</file>

<file path=ppt/notesSlides/_rels/notesSlide5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5.xml"/></Relationships>
</file>

<file path=ppt/notesSlides/_rels/notesSlide5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6.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6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7.xml"/></Relationships>
</file>

<file path=ppt/notesSlides/_rels/notesSlide6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8.xml"/></Relationships>
</file>

<file path=ppt/notesSlides/_rels/notesSlide6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9.xml"/></Relationships>
</file>

<file path=ppt/notesSlides/_rels/notesSlide6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0.xml"/></Relationships>
</file>

<file path=ppt/notesSlides/_rels/notesSlide6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1.xml"/></Relationships>
</file>

<file path=ppt/notesSlides/_rels/notesSlide6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2.xml"/></Relationships>
</file>

<file path=ppt/notesSlides/_rels/notesSlide6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3.xml"/></Relationships>
</file>

<file path=ppt/notesSlides/_rels/notesSlide6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4.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2</a:t>
            </a:fld>
            <a:endParaRPr lang="en-US"/>
          </a:p>
        </p:txBody>
      </p:sp>
    </p:spTree>
    <p:extLst>
      <p:ext uri="{BB962C8B-B14F-4D97-AF65-F5344CB8AC3E}">
        <p14:creationId xmlns:p14="http://schemas.microsoft.com/office/powerpoint/2010/main" val="160797112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B0AAFD9D-EB30-EC48-AC35-B521AABA13B1}" type="slidenum">
              <a:rPr lang="en-US" smtClean="0"/>
              <a:t>15</a:t>
            </a:fld>
            <a:endParaRPr lang="en-US"/>
          </a:p>
        </p:txBody>
      </p:sp>
    </p:spTree>
    <p:extLst>
      <p:ext uri="{BB962C8B-B14F-4D97-AF65-F5344CB8AC3E}">
        <p14:creationId xmlns:p14="http://schemas.microsoft.com/office/powerpoint/2010/main" val="24280794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16</a:t>
            </a:fld>
            <a:endParaRPr lang="en-US"/>
          </a:p>
        </p:txBody>
      </p:sp>
    </p:spTree>
    <p:extLst>
      <p:ext uri="{BB962C8B-B14F-4D97-AF65-F5344CB8AC3E}">
        <p14:creationId xmlns:p14="http://schemas.microsoft.com/office/powerpoint/2010/main" val="214062429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17</a:t>
            </a:fld>
            <a:endParaRPr lang="en-US"/>
          </a:p>
        </p:txBody>
      </p:sp>
    </p:spTree>
    <p:extLst>
      <p:ext uri="{BB962C8B-B14F-4D97-AF65-F5344CB8AC3E}">
        <p14:creationId xmlns:p14="http://schemas.microsoft.com/office/powerpoint/2010/main" val="128526780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18</a:t>
            </a:fld>
            <a:endParaRPr lang="en-US"/>
          </a:p>
        </p:txBody>
      </p:sp>
    </p:spTree>
    <p:extLst>
      <p:ext uri="{BB962C8B-B14F-4D97-AF65-F5344CB8AC3E}">
        <p14:creationId xmlns:p14="http://schemas.microsoft.com/office/powerpoint/2010/main" val="80342548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19</a:t>
            </a:fld>
            <a:endParaRPr lang="en-US"/>
          </a:p>
        </p:txBody>
      </p:sp>
    </p:spTree>
    <p:extLst>
      <p:ext uri="{BB962C8B-B14F-4D97-AF65-F5344CB8AC3E}">
        <p14:creationId xmlns:p14="http://schemas.microsoft.com/office/powerpoint/2010/main" val="210307169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20</a:t>
            </a:fld>
            <a:endParaRPr lang="en-US"/>
          </a:p>
        </p:txBody>
      </p:sp>
    </p:spTree>
    <p:extLst>
      <p:ext uri="{BB962C8B-B14F-4D97-AF65-F5344CB8AC3E}">
        <p14:creationId xmlns:p14="http://schemas.microsoft.com/office/powerpoint/2010/main" val="113424988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21</a:t>
            </a:fld>
            <a:endParaRPr lang="en-US"/>
          </a:p>
        </p:txBody>
      </p:sp>
    </p:spTree>
    <p:extLst>
      <p:ext uri="{BB962C8B-B14F-4D97-AF65-F5344CB8AC3E}">
        <p14:creationId xmlns:p14="http://schemas.microsoft.com/office/powerpoint/2010/main" val="842616434"/>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22</a:t>
            </a:fld>
            <a:endParaRPr lang="en-US"/>
          </a:p>
        </p:txBody>
      </p:sp>
    </p:spTree>
    <p:extLst>
      <p:ext uri="{BB962C8B-B14F-4D97-AF65-F5344CB8AC3E}">
        <p14:creationId xmlns:p14="http://schemas.microsoft.com/office/powerpoint/2010/main" val="1596463690"/>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23</a:t>
            </a:fld>
            <a:endParaRPr lang="en-US"/>
          </a:p>
        </p:txBody>
      </p:sp>
    </p:spTree>
    <p:extLst>
      <p:ext uri="{BB962C8B-B14F-4D97-AF65-F5344CB8AC3E}">
        <p14:creationId xmlns:p14="http://schemas.microsoft.com/office/powerpoint/2010/main" val="1322994726"/>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24</a:t>
            </a:fld>
            <a:endParaRPr lang="en-US"/>
          </a:p>
        </p:txBody>
      </p:sp>
    </p:spTree>
    <p:extLst>
      <p:ext uri="{BB962C8B-B14F-4D97-AF65-F5344CB8AC3E}">
        <p14:creationId xmlns:p14="http://schemas.microsoft.com/office/powerpoint/2010/main" val="196824699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3</a:t>
            </a:fld>
            <a:endParaRPr lang="en-US"/>
          </a:p>
        </p:txBody>
      </p:sp>
    </p:spTree>
    <p:extLst>
      <p:ext uri="{BB962C8B-B14F-4D97-AF65-F5344CB8AC3E}">
        <p14:creationId xmlns:p14="http://schemas.microsoft.com/office/powerpoint/2010/main" val="1687847670"/>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25</a:t>
            </a:fld>
            <a:endParaRPr lang="en-US"/>
          </a:p>
        </p:txBody>
      </p:sp>
    </p:spTree>
    <p:extLst>
      <p:ext uri="{BB962C8B-B14F-4D97-AF65-F5344CB8AC3E}">
        <p14:creationId xmlns:p14="http://schemas.microsoft.com/office/powerpoint/2010/main" val="28613153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26</a:t>
            </a:fld>
            <a:endParaRPr lang="en-US"/>
          </a:p>
        </p:txBody>
      </p:sp>
    </p:spTree>
    <p:extLst>
      <p:ext uri="{BB962C8B-B14F-4D97-AF65-F5344CB8AC3E}">
        <p14:creationId xmlns:p14="http://schemas.microsoft.com/office/powerpoint/2010/main" val="1576114446"/>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27</a:t>
            </a:fld>
            <a:endParaRPr lang="en-US"/>
          </a:p>
        </p:txBody>
      </p:sp>
    </p:spTree>
    <p:extLst>
      <p:ext uri="{BB962C8B-B14F-4D97-AF65-F5344CB8AC3E}">
        <p14:creationId xmlns:p14="http://schemas.microsoft.com/office/powerpoint/2010/main" val="1096111967"/>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28</a:t>
            </a:fld>
            <a:endParaRPr lang="en-US"/>
          </a:p>
        </p:txBody>
      </p:sp>
    </p:spTree>
    <p:extLst>
      <p:ext uri="{BB962C8B-B14F-4D97-AF65-F5344CB8AC3E}">
        <p14:creationId xmlns:p14="http://schemas.microsoft.com/office/powerpoint/2010/main" val="1865910325"/>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29</a:t>
            </a:fld>
            <a:endParaRPr lang="en-US"/>
          </a:p>
        </p:txBody>
      </p:sp>
    </p:spTree>
    <p:extLst>
      <p:ext uri="{BB962C8B-B14F-4D97-AF65-F5344CB8AC3E}">
        <p14:creationId xmlns:p14="http://schemas.microsoft.com/office/powerpoint/2010/main" val="1059310414"/>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30</a:t>
            </a:fld>
            <a:endParaRPr lang="en-US"/>
          </a:p>
        </p:txBody>
      </p:sp>
    </p:spTree>
    <p:extLst>
      <p:ext uri="{BB962C8B-B14F-4D97-AF65-F5344CB8AC3E}">
        <p14:creationId xmlns:p14="http://schemas.microsoft.com/office/powerpoint/2010/main" val="716339692"/>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31</a:t>
            </a:fld>
            <a:endParaRPr lang="en-US"/>
          </a:p>
        </p:txBody>
      </p:sp>
    </p:spTree>
    <p:extLst>
      <p:ext uri="{BB962C8B-B14F-4D97-AF65-F5344CB8AC3E}">
        <p14:creationId xmlns:p14="http://schemas.microsoft.com/office/powerpoint/2010/main" val="235288543"/>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32</a:t>
            </a:fld>
            <a:endParaRPr lang="en-US"/>
          </a:p>
        </p:txBody>
      </p:sp>
    </p:spTree>
    <p:extLst>
      <p:ext uri="{BB962C8B-B14F-4D97-AF65-F5344CB8AC3E}">
        <p14:creationId xmlns:p14="http://schemas.microsoft.com/office/powerpoint/2010/main" val="1676803987"/>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33</a:t>
            </a:fld>
            <a:endParaRPr lang="en-US"/>
          </a:p>
        </p:txBody>
      </p:sp>
    </p:spTree>
    <p:extLst>
      <p:ext uri="{BB962C8B-B14F-4D97-AF65-F5344CB8AC3E}">
        <p14:creationId xmlns:p14="http://schemas.microsoft.com/office/powerpoint/2010/main" val="1190957224"/>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34</a:t>
            </a:fld>
            <a:endParaRPr lang="en-US"/>
          </a:p>
        </p:txBody>
      </p:sp>
    </p:spTree>
    <p:extLst>
      <p:ext uri="{BB962C8B-B14F-4D97-AF65-F5344CB8AC3E}">
        <p14:creationId xmlns:p14="http://schemas.microsoft.com/office/powerpoint/2010/main" val="2129623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4</a:t>
            </a:fld>
            <a:endParaRPr lang="en-US"/>
          </a:p>
        </p:txBody>
      </p:sp>
    </p:spTree>
    <p:extLst>
      <p:ext uri="{BB962C8B-B14F-4D97-AF65-F5344CB8AC3E}">
        <p14:creationId xmlns:p14="http://schemas.microsoft.com/office/powerpoint/2010/main" val="254765241"/>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35</a:t>
            </a:fld>
            <a:endParaRPr lang="en-US"/>
          </a:p>
        </p:txBody>
      </p:sp>
    </p:spTree>
    <p:extLst>
      <p:ext uri="{BB962C8B-B14F-4D97-AF65-F5344CB8AC3E}">
        <p14:creationId xmlns:p14="http://schemas.microsoft.com/office/powerpoint/2010/main" val="1877587133"/>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B0AAFD9D-EB30-EC48-AC35-B521AABA13B1}" type="slidenum">
              <a:rPr lang="en-US" smtClean="0"/>
              <a:t>36</a:t>
            </a:fld>
            <a:endParaRPr lang="en-US"/>
          </a:p>
        </p:txBody>
      </p:sp>
    </p:spTree>
    <p:extLst>
      <p:ext uri="{BB962C8B-B14F-4D97-AF65-F5344CB8AC3E}">
        <p14:creationId xmlns:p14="http://schemas.microsoft.com/office/powerpoint/2010/main" val="157915348"/>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39</a:t>
            </a:fld>
            <a:endParaRPr lang="en-US"/>
          </a:p>
        </p:txBody>
      </p:sp>
    </p:spTree>
    <p:extLst>
      <p:ext uri="{BB962C8B-B14F-4D97-AF65-F5344CB8AC3E}">
        <p14:creationId xmlns:p14="http://schemas.microsoft.com/office/powerpoint/2010/main" val="520208763"/>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40</a:t>
            </a:fld>
            <a:endParaRPr lang="en-US"/>
          </a:p>
        </p:txBody>
      </p:sp>
    </p:spTree>
    <p:extLst>
      <p:ext uri="{BB962C8B-B14F-4D97-AF65-F5344CB8AC3E}">
        <p14:creationId xmlns:p14="http://schemas.microsoft.com/office/powerpoint/2010/main" val="17590380"/>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41</a:t>
            </a:fld>
            <a:endParaRPr lang="en-US"/>
          </a:p>
        </p:txBody>
      </p:sp>
    </p:spTree>
    <p:extLst>
      <p:ext uri="{BB962C8B-B14F-4D97-AF65-F5344CB8AC3E}">
        <p14:creationId xmlns:p14="http://schemas.microsoft.com/office/powerpoint/2010/main" val="188258999"/>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42</a:t>
            </a:fld>
            <a:endParaRPr lang="en-US"/>
          </a:p>
        </p:txBody>
      </p:sp>
    </p:spTree>
    <p:extLst>
      <p:ext uri="{BB962C8B-B14F-4D97-AF65-F5344CB8AC3E}">
        <p14:creationId xmlns:p14="http://schemas.microsoft.com/office/powerpoint/2010/main" val="280308022"/>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43</a:t>
            </a:fld>
            <a:endParaRPr lang="en-US"/>
          </a:p>
        </p:txBody>
      </p:sp>
    </p:spTree>
    <p:extLst>
      <p:ext uri="{BB962C8B-B14F-4D97-AF65-F5344CB8AC3E}">
        <p14:creationId xmlns:p14="http://schemas.microsoft.com/office/powerpoint/2010/main" val="1432258626"/>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44</a:t>
            </a:fld>
            <a:endParaRPr lang="en-US"/>
          </a:p>
        </p:txBody>
      </p:sp>
    </p:spTree>
    <p:extLst>
      <p:ext uri="{BB962C8B-B14F-4D97-AF65-F5344CB8AC3E}">
        <p14:creationId xmlns:p14="http://schemas.microsoft.com/office/powerpoint/2010/main" val="294423509"/>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45</a:t>
            </a:fld>
            <a:endParaRPr lang="en-US"/>
          </a:p>
        </p:txBody>
      </p:sp>
    </p:spTree>
    <p:extLst>
      <p:ext uri="{BB962C8B-B14F-4D97-AF65-F5344CB8AC3E}">
        <p14:creationId xmlns:p14="http://schemas.microsoft.com/office/powerpoint/2010/main" val="1355301013"/>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46</a:t>
            </a:fld>
            <a:endParaRPr lang="en-US"/>
          </a:p>
        </p:txBody>
      </p:sp>
    </p:spTree>
    <p:extLst>
      <p:ext uri="{BB962C8B-B14F-4D97-AF65-F5344CB8AC3E}">
        <p14:creationId xmlns:p14="http://schemas.microsoft.com/office/powerpoint/2010/main" val="98108434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B0AAFD9D-EB30-EC48-AC35-B521AABA13B1}" type="slidenum">
              <a:rPr lang="en-US" smtClean="0"/>
              <a:t>5</a:t>
            </a:fld>
            <a:endParaRPr lang="en-US"/>
          </a:p>
        </p:txBody>
      </p:sp>
    </p:spTree>
    <p:extLst>
      <p:ext uri="{BB962C8B-B14F-4D97-AF65-F5344CB8AC3E}">
        <p14:creationId xmlns:p14="http://schemas.microsoft.com/office/powerpoint/2010/main" val="1786871969"/>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47</a:t>
            </a:fld>
            <a:endParaRPr lang="en-US"/>
          </a:p>
        </p:txBody>
      </p:sp>
    </p:spTree>
    <p:extLst>
      <p:ext uri="{BB962C8B-B14F-4D97-AF65-F5344CB8AC3E}">
        <p14:creationId xmlns:p14="http://schemas.microsoft.com/office/powerpoint/2010/main" val="807466079"/>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48</a:t>
            </a:fld>
            <a:endParaRPr lang="en-US"/>
          </a:p>
        </p:txBody>
      </p:sp>
    </p:spTree>
    <p:extLst>
      <p:ext uri="{BB962C8B-B14F-4D97-AF65-F5344CB8AC3E}">
        <p14:creationId xmlns:p14="http://schemas.microsoft.com/office/powerpoint/2010/main" val="2019799235"/>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49</a:t>
            </a:fld>
            <a:endParaRPr lang="en-US"/>
          </a:p>
        </p:txBody>
      </p:sp>
    </p:spTree>
    <p:extLst>
      <p:ext uri="{BB962C8B-B14F-4D97-AF65-F5344CB8AC3E}">
        <p14:creationId xmlns:p14="http://schemas.microsoft.com/office/powerpoint/2010/main" val="1784373575"/>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50</a:t>
            </a:fld>
            <a:endParaRPr lang="en-US"/>
          </a:p>
        </p:txBody>
      </p:sp>
    </p:spTree>
    <p:extLst>
      <p:ext uri="{BB962C8B-B14F-4D97-AF65-F5344CB8AC3E}">
        <p14:creationId xmlns:p14="http://schemas.microsoft.com/office/powerpoint/2010/main" val="995178167"/>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51</a:t>
            </a:fld>
            <a:endParaRPr lang="en-US"/>
          </a:p>
        </p:txBody>
      </p:sp>
    </p:spTree>
    <p:extLst>
      <p:ext uri="{BB962C8B-B14F-4D97-AF65-F5344CB8AC3E}">
        <p14:creationId xmlns:p14="http://schemas.microsoft.com/office/powerpoint/2010/main" val="275568646"/>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52</a:t>
            </a:fld>
            <a:endParaRPr lang="en-US"/>
          </a:p>
        </p:txBody>
      </p:sp>
    </p:spTree>
    <p:extLst>
      <p:ext uri="{BB962C8B-B14F-4D97-AF65-F5344CB8AC3E}">
        <p14:creationId xmlns:p14="http://schemas.microsoft.com/office/powerpoint/2010/main" val="325560779"/>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53</a:t>
            </a:fld>
            <a:endParaRPr lang="en-US"/>
          </a:p>
        </p:txBody>
      </p:sp>
    </p:spTree>
    <p:extLst>
      <p:ext uri="{BB962C8B-B14F-4D97-AF65-F5344CB8AC3E}">
        <p14:creationId xmlns:p14="http://schemas.microsoft.com/office/powerpoint/2010/main" val="38129106"/>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54</a:t>
            </a:fld>
            <a:endParaRPr lang="en-US"/>
          </a:p>
        </p:txBody>
      </p:sp>
    </p:spTree>
    <p:extLst>
      <p:ext uri="{BB962C8B-B14F-4D97-AF65-F5344CB8AC3E}">
        <p14:creationId xmlns:p14="http://schemas.microsoft.com/office/powerpoint/2010/main" val="1575706625"/>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55</a:t>
            </a:fld>
            <a:endParaRPr lang="en-US"/>
          </a:p>
        </p:txBody>
      </p:sp>
    </p:spTree>
    <p:extLst>
      <p:ext uri="{BB962C8B-B14F-4D97-AF65-F5344CB8AC3E}">
        <p14:creationId xmlns:p14="http://schemas.microsoft.com/office/powerpoint/2010/main" val="1026618364"/>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56</a:t>
            </a:fld>
            <a:endParaRPr lang="en-US"/>
          </a:p>
        </p:txBody>
      </p:sp>
    </p:spTree>
    <p:extLst>
      <p:ext uri="{BB962C8B-B14F-4D97-AF65-F5344CB8AC3E}">
        <p14:creationId xmlns:p14="http://schemas.microsoft.com/office/powerpoint/2010/main" val="23619220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7</a:t>
            </a:fld>
            <a:endParaRPr lang="en-US"/>
          </a:p>
        </p:txBody>
      </p:sp>
    </p:spTree>
    <p:extLst>
      <p:ext uri="{BB962C8B-B14F-4D97-AF65-F5344CB8AC3E}">
        <p14:creationId xmlns:p14="http://schemas.microsoft.com/office/powerpoint/2010/main" val="26896457"/>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57</a:t>
            </a:fld>
            <a:endParaRPr lang="en-US"/>
          </a:p>
        </p:txBody>
      </p:sp>
    </p:spTree>
    <p:extLst>
      <p:ext uri="{BB962C8B-B14F-4D97-AF65-F5344CB8AC3E}">
        <p14:creationId xmlns:p14="http://schemas.microsoft.com/office/powerpoint/2010/main" val="1885040106"/>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58</a:t>
            </a:fld>
            <a:endParaRPr lang="en-US"/>
          </a:p>
        </p:txBody>
      </p:sp>
    </p:spTree>
    <p:extLst>
      <p:ext uri="{BB962C8B-B14F-4D97-AF65-F5344CB8AC3E}">
        <p14:creationId xmlns:p14="http://schemas.microsoft.com/office/powerpoint/2010/main" val="1622389832"/>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59</a:t>
            </a:fld>
            <a:endParaRPr lang="en-US"/>
          </a:p>
        </p:txBody>
      </p:sp>
    </p:spTree>
    <p:extLst>
      <p:ext uri="{BB962C8B-B14F-4D97-AF65-F5344CB8AC3E}">
        <p14:creationId xmlns:p14="http://schemas.microsoft.com/office/powerpoint/2010/main" val="1951772244"/>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60</a:t>
            </a:fld>
            <a:endParaRPr lang="en-US"/>
          </a:p>
        </p:txBody>
      </p:sp>
    </p:spTree>
    <p:extLst>
      <p:ext uri="{BB962C8B-B14F-4D97-AF65-F5344CB8AC3E}">
        <p14:creationId xmlns:p14="http://schemas.microsoft.com/office/powerpoint/2010/main" val="125845785"/>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61</a:t>
            </a:fld>
            <a:endParaRPr lang="en-US"/>
          </a:p>
        </p:txBody>
      </p:sp>
    </p:spTree>
    <p:extLst>
      <p:ext uri="{BB962C8B-B14F-4D97-AF65-F5344CB8AC3E}">
        <p14:creationId xmlns:p14="http://schemas.microsoft.com/office/powerpoint/2010/main" val="2119770176"/>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62</a:t>
            </a:fld>
            <a:endParaRPr lang="en-US"/>
          </a:p>
        </p:txBody>
      </p:sp>
    </p:spTree>
    <p:extLst>
      <p:ext uri="{BB962C8B-B14F-4D97-AF65-F5344CB8AC3E}">
        <p14:creationId xmlns:p14="http://schemas.microsoft.com/office/powerpoint/2010/main" val="257379091"/>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63</a:t>
            </a:fld>
            <a:endParaRPr lang="en-US"/>
          </a:p>
        </p:txBody>
      </p:sp>
    </p:spTree>
    <p:extLst>
      <p:ext uri="{BB962C8B-B14F-4D97-AF65-F5344CB8AC3E}">
        <p14:creationId xmlns:p14="http://schemas.microsoft.com/office/powerpoint/2010/main" val="475834264"/>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64</a:t>
            </a:fld>
            <a:endParaRPr lang="en-US"/>
          </a:p>
        </p:txBody>
      </p:sp>
    </p:spTree>
    <p:extLst>
      <p:ext uri="{BB962C8B-B14F-4D97-AF65-F5344CB8AC3E}">
        <p14:creationId xmlns:p14="http://schemas.microsoft.com/office/powerpoint/2010/main" val="361015439"/>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65</a:t>
            </a:fld>
            <a:endParaRPr lang="en-US"/>
          </a:p>
        </p:txBody>
      </p:sp>
    </p:spTree>
    <p:extLst>
      <p:ext uri="{BB962C8B-B14F-4D97-AF65-F5344CB8AC3E}">
        <p14:creationId xmlns:p14="http://schemas.microsoft.com/office/powerpoint/2010/main" val="818683669"/>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66</a:t>
            </a:fld>
            <a:endParaRPr lang="en-US"/>
          </a:p>
        </p:txBody>
      </p:sp>
    </p:spTree>
    <p:extLst>
      <p:ext uri="{BB962C8B-B14F-4D97-AF65-F5344CB8AC3E}">
        <p14:creationId xmlns:p14="http://schemas.microsoft.com/office/powerpoint/2010/main" val="86256485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8</a:t>
            </a:fld>
            <a:endParaRPr lang="en-US"/>
          </a:p>
        </p:txBody>
      </p:sp>
    </p:spTree>
    <p:extLst>
      <p:ext uri="{BB962C8B-B14F-4D97-AF65-F5344CB8AC3E}">
        <p14:creationId xmlns:p14="http://schemas.microsoft.com/office/powerpoint/2010/main" val="503363227"/>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67</a:t>
            </a:fld>
            <a:endParaRPr lang="en-US"/>
          </a:p>
        </p:txBody>
      </p:sp>
    </p:spTree>
    <p:extLst>
      <p:ext uri="{BB962C8B-B14F-4D97-AF65-F5344CB8AC3E}">
        <p14:creationId xmlns:p14="http://schemas.microsoft.com/office/powerpoint/2010/main" val="185019639"/>
      </p:ext>
    </p:extLst>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68</a:t>
            </a:fld>
            <a:endParaRPr lang="en-US"/>
          </a:p>
        </p:txBody>
      </p:sp>
    </p:spTree>
    <p:extLst>
      <p:ext uri="{BB962C8B-B14F-4D97-AF65-F5344CB8AC3E}">
        <p14:creationId xmlns:p14="http://schemas.microsoft.com/office/powerpoint/2010/main" val="1079532958"/>
      </p:ext>
    </p:extLst>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69</a:t>
            </a:fld>
            <a:endParaRPr lang="en-US"/>
          </a:p>
        </p:txBody>
      </p:sp>
    </p:spTree>
    <p:extLst>
      <p:ext uri="{BB962C8B-B14F-4D97-AF65-F5344CB8AC3E}">
        <p14:creationId xmlns:p14="http://schemas.microsoft.com/office/powerpoint/2010/main" val="1184669732"/>
      </p:ext>
    </p:extLst>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70</a:t>
            </a:fld>
            <a:endParaRPr lang="en-US"/>
          </a:p>
        </p:txBody>
      </p:sp>
    </p:spTree>
    <p:extLst>
      <p:ext uri="{BB962C8B-B14F-4D97-AF65-F5344CB8AC3E}">
        <p14:creationId xmlns:p14="http://schemas.microsoft.com/office/powerpoint/2010/main" val="1788902879"/>
      </p:ext>
    </p:extLst>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71</a:t>
            </a:fld>
            <a:endParaRPr lang="en-US"/>
          </a:p>
        </p:txBody>
      </p:sp>
    </p:spTree>
    <p:extLst>
      <p:ext uri="{BB962C8B-B14F-4D97-AF65-F5344CB8AC3E}">
        <p14:creationId xmlns:p14="http://schemas.microsoft.com/office/powerpoint/2010/main" val="808539551"/>
      </p:ext>
    </p:extLst>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72</a:t>
            </a:fld>
            <a:endParaRPr lang="en-US"/>
          </a:p>
        </p:txBody>
      </p:sp>
    </p:spTree>
    <p:extLst>
      <p:ext uri="{BB962C8B-B14F-4D97-AF65-F5344CB8AC3E}">
        <p14:creationId xmlns:p14="http://schemas.microsoft.com/office/powerpoint/2010/main" val="1653176268"/>
      </p:ext>
    </p:extLst>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73</a:t>
            </a:fld>
            <a:endParaRPr lang="en-US"/>
          </a:p>
        </p:txBody>
      </p:sp>
    </p:spTree>
    <p:extLst>
      <p:ext uri="{BB962C8B-B14F-4D97-AF65-F5344CB8AC3E}">
        <p14:creationId xmlns:p14="http://schemas.microsoft.com/office/powerpoint/2010/main" val="1402443345"/>
      </p:ext>
    </p:extLst>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74</a:t>
            </a:fld>
            <a:endParaRPr lang="en-US"/>
          </a:p>
        </p:txBody>
      </p:sp>
    </p:spTree>
    <p:extLst>
      <p:ext uri="{BB962C8B-B14F-4D97-AF65-F5344CB8AC3E}">
        <p14:creationId xmlns:p14="http://schemas.microsoft.com/office/powerpoint/2010/main" val="188997439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10</a:t>
            </a:fld>
            <a:endParaRPr lang="en-US"/>
          </a:p>
        </p:txBody>
      </p:sp>
    </p:spTree>
    <p:extLst>
      <p:ext uri="{BB962C8B-B14F-4D97-AF65-F5344CB8AC3E}">
        <p14:creationId xmlns:p14="http://schemas.microsoft.com/office/powerpoint/2010/main" val="68390192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11</a:t>
            </a:fld>
            <a:endParaRPr lang="en-US"/>
          </a:p>
        </p:txBody>
      </p:sp>
    </p:spTree>
    <p:extLst>
      <p:ext uri="{BB962C8B-B14F-4D97-AF65-F5344CB8AC3E}">
        <p14:creationId xmlns:p14="http://schemas.microsoft.com/office/powerpoint/2010/main" val="110171803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B0AAFD9D-EB30-EC48-AC35-B521AABA13B1}" type="slidenum">
              <a:rPr lang="en-US" smtClean="0"/>
              <a:t>14</a:t>
            </a:fld>
            <a:endParaRPr lang="en-US"/>
          </a:p>
        </p:txBody>
      </p:sp>
    </p:spTree>
    <p:extLst>
      <p:ext uri="{BB962C8B-B14F-4D97-AF65-F5344CB8AC3E}">
        <p14:creationId xmlns:p14="http://schemas.microsoft.com/office/powerpoint/2010/main" val="93169316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Diapositiva de título">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85000"/>
              </a:lnSpc>
              <a:defRPr sz="8000" spc="-50" baseline="0">
                <a:solidFill>
                  <a:schemeClr val="tx1">
                    <a:lumMod val="85000"/>
                    <a:lumOff val="15000"/>
                  </a:schemeClr>
                </a:solidFill>
              </a:defRPr>
            </a:lvl1pPr>
          </a:lstStyle>
          <a:p>
            <a:r>
              <a:rPr lang="es-ES" smtClean="0"/>
              <a:t>Clic para editar título</a:t>
            </a:r>
            <a:endParaRPr lang="en-US" dirty="0"/>
          </a:p>
        </p:txBody>
      </p:sp>
      <p:sp>
        <p:nvSpPr>
          <p:cNvPr id="3" name="Subtitle 2"/>
          <p:cNvSpPr>
            <a:spLocks noGrp="1"/>
          </p:cNvSpPr>
          <p:nvPr>
            <p:ph type="subTitle" idx="1"/>
          </p:nvPr>
        </p:nvSpPr>
        <p:spPr>
          <a:xfrm>
            <a:off x="1100051" y="4455621"/>
            <a:ext cx="10058400" cy="1143000"/>
          </a:xfrm>
        </p:spPr>
        <p:txBody>
          <a:bodyPr lIns="91440" rIns="91440">
            <a:normAutofit/>
          </a:bodyPr>
          <a:lstStyle>
            <a:lvl1pPr marL="0" indent="0" algn="l">
              <a:buNone/>
              <a:defRPr sz="2400" cap="all" spc="200" baseline="0">
                <a:solidFill>
                  <a:schemeClr val="tx2"/>
                </a:solidFill>
                <a:latin typeface="+mj-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s-ES" smtClean="0"/>
              <a:t>Haga clic para modificar el estilo de subtítulo del patrón</a:t>
            </a:r>
            <a:endParaRPr lang="en-US" dirty="0"/>
          </a:p>
        </p:txBody>
      </p:sp>
      <p:sp>
        <p:nvSpPr>
          <p:cNvPr id="4" name="Date Placeholder 3"/>
          <p:cNvSpPr>
            <a:spLocks noGrp="1"/>
          </p:cNvSpPr>
          <p:nvPr>
            <p:ph type="dt" sz="half" idx="10"/>
          </p:nvPr>
        </p:nvSpPr>
        <p:spPr/>
        <p:txBody>
          <a:bodyPr/>
          <a:lstStyle/>
          <a:p>
            <a:fld id="{FB551CC1-53A7-9C46-9DEE-929A300AA752}" type="datetime1">
              <a:rPr lang="es-ES" smtClean="0"/>
              <a:t>12/9/19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C8A0B6C-2F0D-9146-B965-5B2E4517E27B}" type="slidenum">
              <a:rPr lang="en-US" smtClean="0"/>
              <a:t>‹Nr.›</a:t>
            </a:fld>
            <a:endParaRPr lang="en-US"/>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4913160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smtClean="0"/>
              <a:t>Clic para editar título</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4" name="Date Placeholder 3"/>
          <p:cNvSpPr>
            <a:spLocks noGrp="1"/>
          </p:cNvSpPr>
          <p:nvPr>
            <p:ph type="dt" sz="half" idx="10"/>
          </p:nvPr>
        </p:nvSpPr>
        <p:spPr/>
        <p:txBody>
          <a:bodyPr/>
          <a:lstStyle/>
          <a:p>
            <a:fld id="{5E52B2E8-1631-0F44-AAB9-F832CEF3ED91}" type="datetime1">
              <a:rPr lang="es-ES" smtClean="0"/>
              <a:t>12/9/19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C8A0B6C-2F0D-9146-B965-5B2E4517E27B}" type="slidenum">
              <a:rPr lang="en-US" smtClean="0"/>
              <a:t>‹Nr.›</a:t>
            </a:fld>
            <a:endParaRPr lang="en-US"/>
          </a:p>
        </p:txBody>
      </p:sp>
    </p:spTree>
    <p:extLst>
      <p:ext uri="{BB962C8B-B14F-4D97-AF65-F5344CB8AC3E}">
        <p14:creationId xmlns:p14="http://schemas.microsoft.com/office/powerpoint/2010/main" val="51365819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Título vertical y texto">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8724900" y="412302"/>
            <a:ext cx="2628900" cy="5759898"/>
          </a:xfrm>
        </p:spPr>
        <p:txBody>
          <a:bodyPr vert="eaVert"/>
          <a:lstStyle/>
          <a:p>
            <a:r>
              <a:rPr lang="es-ES" smtClean="0"/>
              <a:t>Clic para editar título</a:t>
            </a:r>
            <a:endParaRPr lang="en-US" dirty="0"/>
          </a:p>
        </p:txBody>
      </p:sp>
      <p:sp>
        <p:nvSpPr>
          <p:cNvPr id="3" name="Vertical Text Placeholder 2"/>
          <p:cNvSpPr>
            <a:spLocks noGrp="1"/>
          </p:cNvSpPr>
          <p:nvPr>
            <p:ph type="body" orient="vert" idx="1"/>
          </p:nvPr>
        </p:nvSpPr>
        <p:spPr>
          <a:xfrm>
            <a:off x="838200" y="412302"/>
            <a:ext cx="7734300" cy="5759898"/>
          </a:xfrm>
        </p:spPr>
        <p:txBody>
          <a:bodyPr vert="eaVert" lIns="45720" tIns="0" rIns="45720" bIns="0"/>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4" name="Date Placeholder 3"/>
          <p:cNvSpPr>
            <a:spLocks noGrp="1"/>
          </p:cNvSpPr>
          <p:nvPr>
            <p:ph type="dt" sz="half" idx="10"/>
          </p:nvPr>
        </p:nvSpPr>
        <p:spPr/>
        <p:txBody>
          <a:bodyPr/>
          <a:lstStyle/>
          <a:p>
            <a:fld id="{6F4C0B51-DCAA-8C48-9C3B-09C005A15F6E}" type="datetime1">
              <a:rPr lang="es-ES" smtClean="0"/>
              <a:t>12/9/19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C8A0B6C-2F0D-9146-B965-5B2E4517E27B}" type="slidenum">
              <a:rPr lang="en-US" smtClean="0"/>
              <a:t>‹Nr.›</a:t>
            </a:fld>
            <a:endParaRPr lang="en-US"/>
          </a:p>
        </p:txBody>
      </p:sp>
    </p:spTree>
    <p:extLst>
      <p:ext uri="{BB962C8B-B14F-4D97-AF65-F5344CB8AC3E}">
        <p14:creationId xmlns:p14="http://schemas.microsoft.com/office/powerpoint/2010/main" val="16893839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smtClean="0"/>
              <a:t>Clic para editar título</a:t>
            </a:r>
            <a:endParaRPr lang="en-US" dirty="0"/>
          </a:p>
        </p:txBody>
      </p:sp>
      <p:sp>
        <p:nvSpPr>
          <p:cNvPr id="3" name="Content Placeholder 2"/>
          <p:cNvSpPr>
            <a:spLocks noGrp="1"/>
          </p:cNvSpPr>
          <p:nvPr>
            <p:ph idx="1"/>
          </p:nvPr>
        </p:nvSpPr>
        <p:spPr/>
        <p:txBody>
          <a:body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4" name="Date Placeholder 3"/>
          <p:cNvSpPr>
            <a:spLocks noGrp="1"/>
          </p:cNvSpPr>
          <p:nvPr>
            <p:ph type="dt" sz="half" idx="10"/>
          </p:nvPr>
        </p:nvSpPr>
        <p:spPr/>
        <p:txBody>
          <a:bodyPr/>
          <a:lstStyle/>
          <a:p>
            <a:fld id="{BFF10EA2-18CA-7B4F-BBF6-1D21BE6C0B5D}" type="datetime1">
              <a:rPr lang="es-ES" smtClean="0"/>
              <a:t>12/9/19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C8A0B6C-2F0D-9146-B965-5B2E4517E27B}" type="slidenum">
              <a:rPr lang="en-US" smtClean="0"/>
              <a:t>‹Nr.›</a:t>
            </a:fld>
            <a:endParaRPr lang="en-US"/>
          </a:p>
        </p:txBody>
      </p:sp>
    </p:spTree>
    <p:extLst>
      <p:ext uri="{BB962C8B-B14F-4D97-AF65-F5344CB8AC3E}">
        <p14:creationId xmlns:p14="http://schemas.microsoft.com/office/powerpoint/2010/main" val="172248978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Encabezado de sección">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85000"/>
              </a:lnSpc>
              <a:defRPr sz="8000" b="0">
                <a:solidFill>
                  <a:schemeClr val="tx1">
                    <a:lumMod val="85000"/>
                    <a:lumOff val="15000"/>
                  </a:schemeClr>
                </a:solidFill>
              </a:defRPr>
            </a:lvl1pPr>
          </a:lstStyle>
          <a:p>
            <a:r>
              <a:rPr lang="es-ES" smtClean="0"/>
              <a:t>Clic para editar título</a:t>
            </a:r>
            <a:endParaRPr lang="en-US" dirty="0"/>
          </a:p>
        </p:txBody>
      </p:sp>
      <p:sp>
        <p:nvSpPr>
          <p:cNvPr id="3" name="Text Placeholder 2"/>
          <p:cNvSpPr>
            <a:spLocks noGrp="1"/>
          </p:cNvSpPr>
          <p:nvPr>
            <p:ph type="body" idx="1"/>
          </p:nvPr>
        </p:nvSpPr>
        <p:spPr>
          <a:xfrm>
            <a:off x="1097280" y="4453128"/>
            <a:ext cx="10058400" cy="1143000"/>
          </a:xfrm>
        </p:spPr>
        <p:txBody>
          <a:bodyPr lIns="91440" rIns="91440" anchor="t" anchorCtr="0">
            <a:normAutofit/>
          </a:bodyPr>
          <a:lstStyle>
            <a:lvl1pPr marL="0" indent="0">
              <a:buNone/>
              <a:defRPr sz="2400" cap="all" spc="200" baseline="0">
                <a:solidFill>
                  <a:schemeClr val="tx2"/>
                </a:solidFill>
                <a:latin typeface="+mj-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ES" smtClean="0"/>
              <a:t>Haga clic para modificar el estilo de texto del patrón</a:t>
            </a:r>
          </a:p>
        </p:txBody>
      </p:sp>
      <p:sp>
        <p:nvSpPr>
          <p:cNvPr id="4" name="Date Placeholder 3"/>
          <p:cNvSpPr>
            <a:spLocks noGrp="1"/>
          </p:cNvSpPr>
          <p:nvPr>
            <p:ph type="dt" sz="half" idx="10"/>
          </p:nvPr>
        </p:nvSpPr>
        <p:spPr/>
        <p:txBody>
          <a:bodyPr/>
          <a:lstStyle/>
          <a:p>
            <a:fld id="{F66FA6B1-A0A2-604A-8C00-2B7526D3B9E6}" type="datetime1">
              <a:rPr lang="es-ES" smtClean="0"/>
              <a:t>12/9/19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C8A0B6C-2F0D-9146-B965-5B2E4517E27B}" type="slidenum">
              <a:rPr lang="en-US" smtClean="0"/>
              <a:t>‹Nr.›</a:t>
            </a:fld>
            <a:endParaRPr lang="en-US"/>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80630535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s-ES" smtClean="0"/>
              <a:t>Clic para editar título</a:t>
            </a:r>
            <a:endParaRPr lang="en-US" dirty="0"/>
          </a:p>
        </p:txBody>
      </p:sp>
      <p:sp>
        <p:nvSpPr>
          <p:cNvPr id="3" name="Content Placeholder 2"/>
          <p:cNvSpPr>
            <a:spLocks noGrp="1"/>
          </p:cNvSpPr>
          <p:nvPr>
            <p:ph sz="half" idx="1"/>
          </p:nvPr>
        </p:nvSpPr>
        <p:spPr>
          <a:xfrm>
            <a:off x="1097278" y="1845734"/>
            <a:ext cx="4937760" cy="4023360"/>
          </a:xfrm>
        </p:spPr>
        <p:txBody>
          <a:body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4" name="Content Placeholder 3"/>
          <p:cNvSpPr>
            <a:spLocks noGrp="1"/>
          </p:cNvSpPr>
          <p:nvPr>
            <p:ph sz="half" idx="2"/>
          </p:nvPr>
        </p:nvSpPr>
        <p:spPr>
          <a:xfrm>
            <a:off x="6217920" y="1845735"/>
            <a:ext cx="4937760" cy="4023360"/>
          </a:xfrm>
        </p:spPr>
        <p:txBody>
          <a:body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5" name="Date Placeholder 4"/>
          <p:cNvSpPr>
            <a:spLocks noGrp="1"/>
          </p:cNvSpPr>
          <p:nvPr>
            <p:ph type="dt" sz="half" idx="10"/>
          </p:nvPr>
        </p:nvSpPr>
        <p:spPr/>
        <p:txBody>
          <a:bodyPr/>
          <a:lstStyle/>
          <a:p>
            <a:fld id="{1D8FAD15-810F-DB42-9A02-867E40635398}" type="datetime1">
              <a:rPr lang="es-ES" smtClean="0"/>
              <a:t>12/9/19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C8A0B6C-2F0D-9146-B965-5B2E4517E27B}" type="slidenum">
              <a:rPr lang="en-US" smtClean="0"/>
              <a:t>‹Nr.›</a:t>
            </a:fld>
            <a:endParaRPr lang="en-US"/>
          </a:p>
        </p:txBody>
      </p:sp>
    </p:spTree>
    <p:extLst>
      <p:ext uri="{BB962C8B-B14F-4D97-AF65-F5344CB8AC3E}">
        <p14:creationId xmlns:p14="http://schemas.microsoft.com/office/powerpoint/2010/main" val="174528430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s-ES" smtClean="0"/>
              <a:t>Clic para editar título</a:t>
            </a:r>
            <a:endParaRPr lang="en-US" dirty="0"/>
          </a:p>
        </p:txBody>
      </p:sp>
      <p:sp>
        <p:nvSpPr>
          <p:cNvPr id="3" name="Text Placeholder 2"/>
          <p:cNvSpPr>
            <a:spLocks noGrp="1"/>
          </p:cNvSpPr>
          <p:nvPr>
            <p:ph type="body" idx="1"/>
          </p:nvPr>
        </p:nvSpPr>
        <p:spPr>
          <a:xfrm>
            <a:off x="109728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smtClean="0"/>
              <a:t>Haga clic para modificar el estilo de texto del patrón</a:t>
            </a:r>
          </a:p>
        </p:txBody>
      </p:sp>
      <p:sp>
        <p:nvSpPr>
          <p:cNvPr id="4" name="Content Placeholder 3"/>
          <p:cNvSpPr>
            <a:spLocks noGrp="1"/>
          </p:cNvSpPr>
          <p:nvPr>
            <p:ph sz="half" idx="2"/>
          </p:nvPr>
        </p:nvSpPr>
        <p:spPr>
          <a:xfrm>
            <a:off x="1097280" y="2582334"/>
            <a:ext cx="4937760" cy="3378200"/>
          </a:xfrm>
        </p:spPr>
        <p:txBody>
          <a:body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5" name="Text Placeholder 4"/>
          <p:cNvSpPr>
            <a:spLocks noGrp="1"/>
          </p:cNvSpPr>
          <p:nvPr>
            <p:ph type="body" sz="quarter" idx="3"/>
          </p:nvPr>
        </p:nvSpPr>
        <p:spPr>
          <a:xfrm>
            <a:off x="621792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smtClean="0"/>
              <a:t>Haga clic para modificar el estilo de texto del patrón</a:t>
            </a:r>
          </a:p>
        </p:txBody>
      </p:sp>
      <p:sp>
        <p:nvSpPr>
          <p:cNvPr id="6" name="Content Placeholder 5"/>
          <p:cNvSpPr>
            <a:spLocks noGrp="1"/>
          </p:cNvSpPr>
          <p:nvPr>
            <p:ph sz="quarter" idx="4"/>
          </p:nvPr>
        </p:nvSpPr>
        <p:spPr>
          <a:xfrm>
            <a:off x="6217920" y="2582334"/>
            <a:ext cx="4937760" cy="3378200"/>
          </a:xfrm>
        </p:spPr>
        <p:txBody>
          <a:body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7" name="Date Placeholder 6"/>
          <p:cNvSpPr>
            <a:spLocks noGrp="1"/>
          </p:cNvSpPr>
          <p:nvPr>
            <p:ph type="dt" sz="half" idx="10"/>
          </p:nvPr>
        </p:nvSpPr>
        <p:spPr/>
        <p:txBody>
          <a:bodyPr/>
          <a:lstStyle/>
          <a:p>
            <a:fld id="{DE722359-88C1-F341-94F5-A6DD26004159}" type="datetime1">
              <a:rPr lang="es-ES" smtClean="0"/>
              <a:t>12/9/19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5C8A0B6C-2F0D-9146-B965-5B2E4517E27B}" type="slidenum">
              <a:rPr lang="en-US" smtClean="0"/>
              <a:t>‹Nr.›</a:t>
            </a:fld>
            <a:endParaRPr lang="en-US"/>
          </a:p>
        </p:txBody>
      </p:sp>
    </p:spTree>
    <p:extLst>
      <p:ext uri="{BB962C8B-B14F-4D97-AF65-F5344CB8AC3E}">
        <p14:creationId xmlns:p14="http://schemas.microsoft.com/office/powerpoint/2010/main" val="51409572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smtClean="0"/>
              <a:t>Clic para editar título</a:t>
            </a:r>
            <a:endParaRPr lang="en-US" dirty="0"/>
          </a:p>
        </p:txBody>
      </p:sp>
      <p:sp>
        <p:nvSpPr>
          <p:cNvPr id="3" name="Date Placeholder 2"/>
          <p:cNvSpPr>
            <a:spLocks noGrp="1"/>
          </p:cNvSpPr>
          <p:nvPr>
            <p:ph type="dt" sz="half" idx="10"/>
          </p:nvPr>
        </p:nvSpPr>
        <p:spPr/>
        <p:txBody>
          <a:bodyPr/>
          <a:lstStyle/>
          <a:p>
            <a:fld id="{231BB8CD-F702-0445-98F7-7F91F814F2B1}" type="datetime1">
              <a:rPr lang="es-ES" smtClean="0"/>
              <a:t>12/9/19</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5C8A0B6C-2F0D-9146-B965-5B2E4517E27B}" type="slidenum">
              <a:rPr lang="en-US" smtClean="0"/>
              <a:t>‹Nr.›</a:t>
            </a:fld>
            <a:endParaRPr lang="en-US"/>
          </a:p>
        </p:txBody>
      </p:sp>
    </p:spTree>
    <p:extLst>
      <p:ext uri="{BB962C8B-B14F-4D97-AF65-F5344CB8AC3E}">
        <p14:creationId xmlns:p14="http://schemas.microsoft.com/office/powerpoint/2010/main" val="108017180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En blanco">
    <p:spTree>
      <p:nvGrpSpPr>
        <p:cNvPr id="1" name=""/>
        <p:cNvGrpSpPr/>
        <p:nvPr/>
      </p:nvGrpSpPr>
      <p:grpSpPr>
        <a:xfrm>
          <a:off x="0" y="0"/>
          <a:ext cx="0" cy="0"/>
          <a:chOff x="0" y="0"/>
          <a:chExt cx="0" cy="0"/>
        </a:xfrm>
      </p:grpSpPr>
      <p:sp>
        <p:nvSpPr>
          <p:cNvPr id="5" name="Rectangle 4"/>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 name="Rectangle 5"/>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 name="Date Placeholder 6"/>
          <p:cNvSpPr>
            <a:spLocks noGrp="1"/>
          </p:cNvSpPr>
          <p:nvPr>
            <p:ph type="dt" sz="half" idx="10"/>
          </p:nvPr>
        </p:nvSpPr>
        <p:spPr/>
        <p:txBody>
          <a:bodyPr/>
          <a:lstStyle/>
          <a:p>
            <a:fld id="{08090432-C8B4-3940-81B6-657145B33DE1}" type="datetime1">
              <a:rPr lang="es-ES" smtClean="0"/>
              <a:t>12/9/19</a:t>
            </a:fld>
            <a:endParaRPr lang="en-US"/>
          </a:p>
        </p:txBody>
      </p:sp>
      <p:sp>
        <p:nvSpPr>
          <p:cNvPr id="8" name="Footer Placeholder 7"/>
          <p:cNvSpPr>
            <a:spLocks noGrp="1"/>
          </p:cNvSpPr>
          <p:nvPr>
            <p:ph type="ftr" sz="quarter" idx="11"/>
          </p:nvPr>
        </p:nvSpPr>
        <p:spPr/>
        <p:txBody>
          <a:bodyPr/>
          <a:lstStyle>
            <a:lvl1pPr>
              <a:defRPr>
                <a:solidFill>
                  <a:srgbClr val="FFFFFF"/>
                </a:solidFill>
              </a:defRPr>
            </a:lvl1pPr>
          </a:lstStyle>
          <a:p>
            <a:endParaRPr lang="en-US"/>
          </a:p>
        </p:txBody>
      </p:sp>
      <p:sp>
        <p:nvSpPr>
          <p:cNvPr id="9" name="Slide Number Placeholder 8"/>
          <p:cNvSpPr>
            <a:spLocks noGrp="1"/>
          </p:cNvSpPr>
          <p:nvPr>
            <p:ph type="sldNum" sz="quarter" idx="12"/>
          </p:nvPr>
        </p:nvSpPr>
        <p:spPr/>
        <p:txBody>
          <a:bodyPr/>
          <a:lstStyle/>
          <a:p>
            <a:fld id="{5C8A0B6C-2F0D-9146-B965-5B2E4517E27B}" type="slidenum">
              <a:rPr lang="en-US" smtClean="0"/>
              <a:t>‹Nr.›</a:t>
            </a:fld>
            <a:endParaRPr lang="en-US"/>
          </a:p>
        </p:txBody>
      </p:sp>
    </p:spTree>
    <p:extLst>
      <p:ext uri="{BB962C8B-B14F-4D97-AF65-F5344CB8AC3E}">
        <p14:creationId xmlns:p14="http://schemas.microsoft.com/office/powerpoint/2010/main" val="176830896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ido con título">
    <p:spTree>
      <p:nvGrpSpPr>
        <p:cNvPr id="1" name=""/>
        <p:cNvGrpSpPr/>
        <p:nvPr/>
      </p:nvGrpSpPr>
      <p:grpSpPr>
        <a:xfrm>
          <a:off x="0" y="0"/>
          <a:ext cx="0" cy="0"/>
          <a:chOff x="0" y="0"/>
          <a:chExt cx="0" cy="0"/>
        </a:xfrm>
      </p:grpSpPr>
      <p:sp>
        <p:nvSpPr>
          <p:cNvPr id="8" name="Rectangle 7"/>
          <p:cNvSpPr/>
          <p:nvPr/>
        </p:nvSpPr>
        <p:spPr>
          <a:xfrm>
            <a:off x="16" y="0"/>
            <a:ext cx="4050791"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4040071" y="0"/>
            <a:ext cx="6400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57200" y="594359"/>
            <a:ext cx="3200400" cy="2286000"/>
          </a:xfrm>
        </p:spPr>
        <p:txBody>
          <a:bodyPr anchor="b">
            <a:normAutofit/>
          </a:bodyPr>
          <a:lstStyle>
            <a:lvl1pPr>
              <a:defRPr sz="3600" b="0">
                <a:solidFill>
                  <a:srgbClr val="FFFFFF"/>
                </a:solidFill>
              </a:defRPr>
            </a:lvl1pPr>
          </a:lstStyle>
          <a:p>
            <a:r>
              <a:rPr lang="es-ES" smtClean="0"/>
              <a:t>Clic para editar título</a:t>
            </a:r>
            <a:endParaRPr lang="en-US" dirty="0"/>
          </a:p>
        </p:txBody>
      </p:sp>
      <p:sp>
        <p:nvSpPr>
          <p:cNvPr id="3" name="Content Placeholder 2"/>
          <p:cNvSpPr>
            <a:spLocks noGrp="1"/>
          </p:cNvSpPr>
          <p:nvPr>
            <p:ph idx="1"/>
          </p:nvPr>
        </p:nvSpPr>
        <p:spPr>
          <a:xfrm>
            <a:off x="4800600" y="731520"/>
            <a:ext cx="6492240" cy="5257800"/>
          </a:xfrm>
        </p:spPr>
        <p:txBody>
          <a:body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4" name="Text Placeholder 3"/>
          <p:cNvSpPr>
            <a:spLocks noGrp="1"/>
          </p:cNvSpPr>
          <p:nvPr>
            <p:ph type="body" sz="half" idx="2"/>
          </p:nvPr>
        </p:nvSpPr>
        <p:spPr>
          <a:xfrm>
            <a:off x="457200" y="2926080"/>
            <a:ext cx="3200400" cy="3379124"/>
          </a:xfrm>
        </p:spPr>
        <p:txBody>
          <a:bodyPr lIns="91440" rIns="91440">
            <a:normAutofit/>
          </a:bodyPr>
          <a:lstStyle>
            <a:lvl1pPr marL="0" indent="0">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smtClean="0"/>
              <a:t>Haga clic para modificar el estilo de texto del patrón</a:t>
            </a:r>
          </a:p>
        </p:txBody>
      </p:sp>
      <p:sp>
        <p:nvSpPr>
          <p:cNvPr id="5" name="Date Placeholder 4"/>
          <p:cNvSpPr>
            <a:spLocks noGrp="1"/>
          </p:cNvSpPr>
          <p:nvPr>
            <p:ph type="dt" sz="half" idx="10"/>
          </p:nvPr>
        </p:nvSpPr>
        <p:spPr>
          <a:xfrm>
            <a:off x="465512" y="6459785"/>
            <a:ext cx="2618510" cy="365125"/>
          </a:xfrm>
        </p:spPr>
        <p:txBody>
          <a:bodyPr/>
          <a:lstStyle>
            <a:lvl1pPr algn="l">
              <a:defRPr/>
            </a:lvl1pPr>
          </a:lstStyle>
          <a:p>
            <a:fld id="{CB29562F-32A5-504F-B875-39E2B6605B9B}" type="datetime1">
              <a:rPr lang="es-ES" smtClean="0"/>
              <a:t>12/9/19</a:t>
            </a:fld>
            <a:endParaRPr lang="en-US"/>
          </a:p>
        </p:txBody>
      </p:sp>
      <p:sp>
        <p:nvSpPr>
          <p:cNvPr id="6" name="Footer Placeholder 5"/>
          <p:cNvSpPr>
            <a:spLocks noGrp="1"/>
          </p:cNvSpPr>
          <p:nvPr>
            <p:ph type="ftr" sz="quarter" idx="11"/>
          </p:nvPr>
        </p:nvSpPr>
        <p:spPr>
          <a:xfrm>
            <a:off x="4800600" y="6459785"/>
            <a:ext cx="4648200" cy="365125"/>
          </a:xfrm>
        </p:spPr>
        <p:txBody>
          <a:bodyPr/>
          <a:lstStyle>
            <a:lvl1pPr algn="l">
              <a:defRPr>
                <a:solidFill>
                  <a:schemeClr val="tx2"/>
                </a:solidFill>
              </a:defRPr>
            </a:lvl1pPr>
          </a:lstStyle>
          <a:p>
            <a:endParaRPr lang="en-US"/>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5C8A0B6C-2F0D-9146-B965-5B2E4517E27B}" type="slidenum">
              <a:rPr lang="en-US" smtClean="0"/>
              <a:t>‹Nr.›</a:t>
            </a:fld>
            <a:endParaRPr lang="en-US"/>
          </a:p>
        </p:txBody>
      </p:sp>
    </p:spTree>
    <p:extLst>
      <p:ext uri="{BB962C8B-B14F-4D97-AF65-F5344CB8AC3E}">
        <p14:creationId xmlns:p14="http://schemas.microsoft.com/office/powerpoint/2010/main" val="94258392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Imagen con título">
    <p:spTree>
      <p:nvGrpSpPr>
        <p:cNvPr id="1" name=""/>
        <p:cNvGrpSpPr/>
        <p:nvPr/>
      </p:nvGrpSpPr>
      <p:grpSpPr>
        <a:xfrm>
          <a:off x="0" y="0"/>
          <a:ext cx="0" cy="0"/>
          <a:chOff x="0" y="0"/>
          <a:chExt cx="0" cy="0"/>
        </a:xfrm>
      </p:grpSpPr>
      <p:sp>
        <p:nvSpPr>
          <p:cNvPr id="8" name="Rectangle 7"/>
          <p:cNvSpPr/>
          <p:nvPr/>
        </p:nvSpPr>
        <p:spPr>
          <a:xfrm>
            <a:off x="0" y="4953000"/>
            <a:ext cx="12188825" cy="1905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5" y="491507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5074920"/>
            <a:ext cx="10113645" cy="822960"/>
          </a:xfrm>
        </p:spPr>
        <p:txBody>
          <a:bodyPr lIns="91440" tIns="0" rIns="91440" bIns="0" anchor="b">
            <a:noAutofit/>
          </a:bodyPr>
          <a:lstStyle>
            <a:lvl1pPr>
              <a:defRPr sz="3600" b="0">
                <a:solidFill>
                  <a:srgbClr val="FFFFFF"/>
                </a:solidFill>
              </a:defRPr>
            </a:lvl1pPr>
          </a:lstStyle>
          <a:p>
            <a:r>
              <a:rPr lang="es-ES" smtClean="0"/>
              <a:t>Clic para editar título</a:t>
            </a:r>
            <a:endParaRPr lang="en-US" dirty="0"/>
          </a:p>
        </p:txBody>
      </p:sp>
      <p:sp>
        <p:nvSpPr>
          <p:cNvPr id="3" name="Picture Placeholder 2"/>
          <p:cNvSpPr>
            <a:spLocks noGrp="1" noChangeAspect="1"/>
          </p:cNvSpPr>
          <p:nvPr>
            <p:ph type="pic" idx="1"/>
          </p:nvPr>
        </p:nvSpPr>
        <p:spPr>
          <a:xfrm>
            <a:off x="15" y="0"/>
            <a:ext cx="12191985" cy="4915076"/>
          </a:xfrm>
          <a:solidFill>
            <a:schemeClr val="bg2">
              <a:lumMod val="90000"/>
            </a:schemeClr>
          </a:solidFill>
        </p:spPr>
        <p:txBody>
          <a:bodyPr lIns="457200" tIns="45720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s-ES" smtClean="0"/>
              <a:t>Arrastre la imagen al marcador de posición o haga clic en el icono para agregar</a:t>
            </a:r>
            <a:endParaRPr lang="en-US" dirty="0"/>
          </a:p>
        </p:txBody>
      </p:sp>
      <p:sp>
        <p:nvSpPr>
          <p:cNvPr id="4" name="Text Placeholder 3"/>
          <p:cNvSpPr>
            <a:spLocks noGrp="1"/>
          </p:cNvSpPr>
          <p:nvPr>
            <p:ph type="body" sz="half" idx="2"/>
          </p:nvPr>
        </p:nvSpPr>
        <p:spPr>
          <a:xfrm>
            <a:off x="1097280" y="5907024"/>
            <a:ext cx="10113264" cy="594360"/>
          </a:xfrm>
        </p:spPr>
        <p:txBody>
          <a:bodyPr lIns="91440" tIns="0" rIns="91440" bIns="0">
            <a:normAutofit/>
          </a:bodyPr>
          <a:lstStyle>
            <a:lvl1pPr marL="0" indent="0">
              <a:spcBef>
                <a:spcPts val="0"/>
              </a:spcBef>
              <a:spcAft>
                <a:spcPts val="600"/>
              </a:spcAft>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smtClean="0"/>
              <a:t>Haga clic para modificar el estilo de texto del patrón</a:t>
            </a:r>
          </a:p>
        </p:txBody>
      </p:sp>
      <p:sp>
        <p:nvSpPr>
          <p:cNvPr id="5" name="Date Placeholder 4"/>
          <p:cNvSpPr>
            <a:spLocks noGrp="1"/>
          </p:cNvSpPr>
          <p:nvPr>
            <p:ph type="dt" sz="half" idx="10"/>
          </p:nvPr>
        </p:nvSpPr>
        <p:spPr/>
        <p:txBody>
          <a:bodyPr/>
          <a:lstStyle/>
          <a:p>
            <a:fld id="{1A5899AB-26D8-204B-8DCB-06A48579AB43}" type="datetime1">
              <a:rPr lang="es-ES" smtClean="0"/>
              <a:t>12/9/19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C8A0B6C-2F0D-9146-B965-5B2E4517E27B}" type="slidenum">
              <a:rPr lang="en-US" smtClean="0"/>
              <a:t>‹Nr.›</a:t>
            </a:fld>
            <a:endParaRPr lang="en-US"/>
          </a:p>
        </p:txBody>
      </p:sp>
    </p:spTree>
    <p:extLst>
      <p:ext uri="{BB962C8B-B14F-4D97-AF65-F5344CB8AC3E}">
        <p14:creationId xmlns:p14="http://schemas.microsoft.com/office/powerpoint/2010/main" val="21113135"/>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1" y="6400800"/>
            <a:ext cx="12192000"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5" y="6334316"/>
            <a:ext cx="12191985" cy="6648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s-ES" smtClean="0"/>
              <a:t>Clic para editar título</a:t>
            </a:r>
            <a:endParaRPr lang="en-US" dirty="0"/>
          </a:p>
        </p:txBody>
      </p:sp>
      <p:sp>
        <p:nvSpPr>
          <p:cNvPr id="3" name="Text Placeholder 2"/>
          <p:cNvSpPr>
            <a:spLocks noGrp="1"/>
          </p:cNvSpPr>
          <p:nvPr>
            <p:ph type="body" idx="1"/>
          </p:nvPr>
        </p:nvSpPr>
        <p:spPr>
          <a:xfrm>
            <a:off x="1097280" y="1845734"/>
            <a:ext cx="10058400" cy="4023360"/>
          </a:xfrm>
          <a:prstGeom prst="rect">
            <a:avLst/>
          </a:prstGeom>
        </p:spPr>
        <p:txBody>
          <a:bodyPr vert="horz" lIns="0" tIns="45720" rIns="0" bIns="45720" rtlCol="0">
            <a:normAutofit/>
          </a:body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4" name="Date Placeholder 3"/>
          <p:cNvSpPr>
            <a:spLocks noGrp="1"/>
          </p:cNvSpPr>
          <p:nvPr>
            <p:ph type="dt" sz="half" idx="2"/>
          </p:nvPr>
        </p:nvSpPr>
        <p:spPr>
          <a:xfrm>
            <a:off x="1097280" y="6459785"/>
            <a:ext cx="2472271" cy="365125"/>
          </a:xfrm>
          <a:prstGeom prst="rect">
            <a:avLst/>
          </a:prstGeom>
        </p:spPr>
        <p:txBody>
          <a:bodyPr vert="horz" lIns="91440" tIns="45720" rIns="91440" bIns="45720" rtlCol="0" anchor="ctr"/>
          <a:lstStyle>
            <a:lvl1pPr algn="l">
              <a:defRPr sz="900">
                <a:solidFill>
                  <a:srgbClr val="FFFFFF"/>
                </a:solidFill>
              </a:defRPr>
            </a:lvl1pPr>
          </a:lstStyle>
          <a:p>
            <a:fld id="{124046C1-172E-6948-A732-515F1F1DC49B}" type="datetime1">
              <a:rPr lang="es-ES" smtClean="0"/>
              <a:t>12/9/19</a:t>
            </a:fld>
            <a:endParaRPr lang="en-US"/>
          </a:p>
        </p:txBody>
      </p:sp>
      <p:sp>
        <p:nvSpPr>
          <p:cNvPr id="5" name="Footer Placeholder 4"/>
          <p:cNvSpPr>
            <a:spLocks noGrp="1"/>
          </p:cNvSpPr>
          <p:nvPr>
            <p:ph type="ftr" sz="quarter" idx="3"/>
          </p:nvPr>
        </p:nvSpPr>
        <p:spPr>
          <a:xfrm>
            <a:off x="3686185" y="6459785"/>
            <a:ext cx="4822804" cy="365125"/>
          </a:xfrm>
          <a:prstGeom prst="rect">
            <a:avLst/>
          </a:prstGeom>
        </p:spPr>
        <p:txBody>
          <a:bodyPr vert="horz" lIns="91440" tIns="45720" rIns="91440" bIns="45720" rtlCol="0" anchor="ctr"/>
          <a:lstStyle>
            <a:lvl1pPr algn="ctr">
              <a:defRPr sz="900" cap="all" baseline="0">
                <a:solidFill>
                  <a:srgbClr val="FFFFFF"/>
                </a:solidFill>
              </a:defRPr>
            </a:lvl1pPr>
          </a:lstStyle>
          <a:p>
            <a:endParaRPr lang="en-US"/>
          </a:p>
        </p:txBody>
      </p:sp>
      <p:sp>
        <p:nvSpPr>
          <p:cNvPr id="6" name="Slide Number Placeholder 5"/>
          <p:cNvSpPr>
            <a:spLocks noGrp="1"/>
          </p:cNvSpPr>
          <p:nvPr>
            <p:ph type="sldNum" sz="quarter" idx="4"/>
          </p:nvPr>
        </p:nvSpPr>
        <p:spPr>
          <a:xfrm>
            <a:off x="9900458" y="6459785"/>
            <a:ext cx="1312025" cy="365125"/>
          </a:xfrm>
          <a:prstGeom prst="rect">
            <a:avLst/>
          </a:prstGeom>
        </p:spPr>
        <p:txBody>
          <a:bodyPr vert="horz" lIns="91440" tIns="45720" rIns="91440" bIns="45720" rtlCol="0" anchor="ctr"/>
          <a:lstStyle>
            <a:lvl1pPr algn="r">
              <a:defRPr sz="1050">
                <a:solidFill>
                  <a:srgbClr val="FFFFFF"/>
                </a:solidFill>
              </a:defRPr>
            </a:lvl1pPr>
          </a:lstStyle>
          <a:p>
            <a:fld id="{5C8A0B6C-2F0D-9146-B965-5B2E4517E27B}" type="slidenum">
              <a:rPr lang="en-US" smtClean="0"/>
              <a:t>‹Nr.›</a:t>
            </a:fld>
            <a:endParaRPr lang="en-US"/>
          </a:p>
        </p:txBody>
      </p:sp>
      <p:cxnSp>
        <p:nvCxnSpPr>
          <p:cNvPr id="10" name="Straight Connector 9"/>
          <p:cNvCxnSpPr/>
          <p:nvPr/>
        </p:nvCxnSpPr>
        <p:spPr>
          <a:xfrm>
            <a:off x="1193532" y="1737845"/>
            <a:ext cx="996696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513472864"/>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hf hdr="0" ftr="0" dt="0"/>
  <p:txStyles>
    <p:title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0.xml.rels><?xml version="1.0" encoding="UTF-8" standalone="yes"?>
<Relationships xmlns="http://schemas.openxmlformats.org/package/2006/relationships"><Relationship Id="rId3" Type="http://schemas.openxmlformats.org/officeDocument/2006/relationships/image" Target="../media/image11.png"/><Relationship Id="rId4" Type="http://schemas.openxmlformats.org/officeDocument/2006/relationships/image" Target="../media/image12.png"/><Relationship Id="rId5" Type="http://schemas.openxmlformats.org/officeDocument/2006/relationships/image" Target="../media/image13.png"/><Relationship Id="rId1" Type="http://schemas.openxmlformats.org/officeDocument/2006/relationships/slideLayout" Target="../slideLayouts/slideLayout7.xml"/><Relationship Id="rId2" Type="http://schemas.openxmlformats.org/officeDocument/2006/relationships/notesSlide" Target="../notesSlides/notesSlide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8.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1.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3.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5.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6.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7.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8.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9.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0.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1.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3.xml"/><Relationship Id="rId3" Type="http://schemas.openxmlformats.org/officeDocument/2006/relationships/image" Target="../media/image14.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4.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5.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6.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7.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8.xml"/><Relationship Id="rId3" Type="http://schemas.openxmlformats.org/officeDocument/2006/relationships/image" Target="../media/image15.png"/></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9.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0.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1.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xml"/><Relationship Id="rId3" Type="http://schemas.openxmlformats.org/officeDocument/2006/relationships/image" Target="../media/image1.png"/></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3.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4.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5.xml"/><Relationship Id="rId3" Type="http://schemas.openxmlformats.org/officeDocument/2006/relationships/hyperlink" Target="https://tvnews.vanderbilt.edu/" TargetMode="Externa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6.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7.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8.xml"/><Relationship Id="rId3" Type="http://schemas.openxmlformats.org/officeDocument/2006/relationships/hyperlink" Target="https://www.newspaperindex.com/" TargetMode="Externa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9.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40.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41.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4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43.xml"/></Relationships>
</file>

<file path=ppt/slides/_rels/slide51.xml.rels><?xml version="1.0" encoding="UTF-8" standalone="yes"?>
<Relationships xmlns="http://schemas.openxmlformats.org/package/2006/relationships"><Relationship Id="rId3" Type="http://schemas.openxmlformats.org/officeDocument/2006/relationships/image" Target="../media/image16.png"/><Relationship Id="rId4" Type="http://schemas.openxmlformats.org/officeDocument/2006/relationships/image" Target="../media/image17.png"/><Relationship Id="rId1" Type="http://schemas.openxmlformats.org/officeDocument/2006/relationships/slideLayout" Target="../slideLayouts/slideLayout7.xml"/><Relationship Id="rId2" Type="http://schemas.openxmlformats.org/officeDocument/2006/relationships/notesSlide" Target="../notesSlides/notesSlide44.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45.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46.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47.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48.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49.xml"/><Relationship Id="rId3" Type="http://schemas.openxmlformats.org/officeDocument/2006/relationships/image" Target="../media/image18.png"/></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50.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51.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5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53.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54.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55.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56.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57.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58.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59.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60.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61.xml"/></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6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5.xml"/><Relationship Id="rId3" Type="http://schemas.openxmlformats.org/officeDocument/2006/relationships/image" Target="../media/image2.png"/></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63.xml"/></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64.xml"/></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65.xml"/></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66.xml"/></Relationships>
</file>

<file path=ppt/slides/_rels/slide74.xml.rels><?xml version="1.0" encoding="UTF-8" standalone="yes"?>
<Relationships xmlns="http://schemas.openxmlformats.org/package/2006/relationships"><Relationship Id="rId3" Type="http://schemas.openxmlformats.org/officeDocument/2006/relationships/image" Target="../media/image19.png"/><Relationship Id="rId4" Type="http://schemas.openxmlformats.org/officeDocument/2006/relationships/image" Target="../media/image20.png"/><Relationship Id="rId1" Type="http://schemas.openxmlformats.org/officeDocument/2006/relationships/slideLayout" Target="../slideLayouts/slideLayout7.xml"/><Relationship Id="rId2" Type="http://schemas.openxmlformats.org/officeDocument/2006/relationships/notesSlide" Target="../notesSlides/notesSlide67.xml"/></Relationships>
</file>

<file path=ppt/slides/_rels/slide8.xml.rels><?xml version="1.0" encoding="UTF-8" standalone="yes"?>
<Relationships xmlns="http://schemas.openxmlformats.org/package/2006/relationships"><Relationship Id="rId3" Type="http://schemas.openxmlformats.org/officeDocument/2006/relationships/image" Target="../media/image3.png"/><Relationship Id="rId4" Type="http://schemas.openxmlformats.org/officeDocument/2006/relationships/image" Target="../media/image4.png"/><Relationship Id="rId5" Type="http://schemas.openxmlformats.org/officeDocument/2006/relationships/image" Target="../media/image5.png"/><Relationship Id="rId1" Type="http://schemas.openxmlformats.org/officeDocument/2006/relationships/slideLayout" Target="../slideLayouts/slideLayout7.xml"/><Relationship Id="rId2" Type="http://schemas.openxmlformats.org/officeDocument/2006/relationships/notesSlide" Target="../notesSlides/notesSlide6.xml"/></Relationships>
</file>

<file path=ppt/slides/_rels/slide9.xml.rels><?xml version="1.0" encoding="UTF-8" standalone="yes"?>
<Relationships xmlns="http://schemas.openxmlformats.org/package/2006/relationships"><Relationship Id="rId3" Type="http://schemas.openxmlformats.org/officeDocument/2006/relationships/image" Target="../media/image7.png"/><Relationship Id="rId4" Type="http://schemas.openxmlformats.org/officeDocument/2006/relationships/image" Target="../media/image8.png"/><Relationship Id="rId5" Type="http://schemas.openxmlformats.org/officeDocument/2006/relationships/image" Target="../media/image9.png"/><Relationship Id="rId6" Type="http://schemas.openxmlformats.org/officeDocument/2006/relationships/image" Target="../media/image10.png"/><Relationship Id="rId1" Type="http://schemas.openxmlformats.org/officeDocument/2006/relationships/slideLayout" Target="../slideLayouts/slideLayout2.xml"/><Relationship Id="rId2" Type="http://schemas.openxmlformats.org/officeDocument/2006/relationships/image" Target="../media/image6.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64169" y="304800"/>
            <a:ext cx="4138862" cy="2887579"/>
          </a:xfrm>
        </p:spPr>
        <p:txBody>
          <a:bodyPr>
            <a:normAutofit/>
          </a:bodyPr>
          <a:lstStyle/>
          <a:p>
            <a:r>
              <a:rPr lang="en-US" sz="3100" dirty="0" smtClean="0"/>
              <a:t>Universidad Casa Grande</a:t>
            </a:r>
            <a:br>
              <a:rPr lang="en-US" sz="3100" dirty="0" smtClean="0"/>
            </a:br>
            <a:r>
              <a:rPr lang="en-US" sz="3100" dirty="0" smtClean="0"/>
              <a:t/>
            </a:r>
            <a:br>
              <a:rPr lang="en-US" sz="3100" dirty="0" smtClean="0"/>
            </a:br>
            <a:r>
              <a:rPr lang="en-US" sz="3200" dirty="0"/>
              <a:t/>
            </a:r>
            <a:br>
              <a:rPr lang="en-US" sz="3200" dirty="0"/>
            </a:br>
            <a:r>
              <a:rPr lang="en-US" sz="3400" dirty="0"/>
              <a:t/>
            </a:r>
            <a:br>
              <a:rPr lang="en-US" sz="3400" dirty="0"/>
            </a:br>
            <a:r>
              <a:rPr lang="en-US" sz="3400" dirty="0" err="1" smtClean="0"/>
              <a:t>Maestr</a:t>
            </a:r>
            <a:r>
              <a:rPr lang="es-ES" sz="3400" dirty="0" err="1" smtClean="0"/>
              <a:t>ía</a:t>
            </a:r>
            <a:r>
              <a:rPr lang="es-ES" sz="3400" dirty="0" smtClean="0"/>
              <a:t> de Comunicación Digital</a:t>
            </a:r>
            <a:endParaRPr lang="en-US" sz="3400" dirty="0"/>
          </a:p>
        </p:txBody>
      </p:sp>
      <p:sp>
        <p:nvSpPr>
          <p:cNvPr id="3" name="Marcador de contenido 2"/>
          <p:cNvSpPr>
            <a:spLocks noGrp="1"/>
          </p:cNvSpPr>
          <p:nvPr>
            <p:ph idx="1"/>
          </p:nvPr>
        </p:nvSpPr>
        <p:spPr>
          <a:xfrm>
            <a:off x="4251157" y="2623685"/>
            <a:ext cx="7668126" cy="1427748"/>
          </a:xfrm>
        </p:spPr>
        <p:txBody>
          <a:bodyPr>
            <a:normAutofit/>
          </a:bodyPr>
          <a:lstStyle/>
          <a:p>
            <a:pPr algn="ctr"/>
            <a:r>
              <a:rPr lang="es-ES" sz="4200" b="1" dirty="0"/>
              <a:t>Análisis de </a:t>
            </a:r>
            <a:r>
              <a:rPr lang="es-ES" sz="4200" b="1"/>
              <a:t>Datos </a:t>
            </a:r>
            <a:endParaRPr lang="es-ES" sz="4200" b="1" smtClean="0"/>
          </a:p>
          <a:p>
            <a:pPr algn="ctr"/>
            <a:r>
              <a:rPr lang="es-ES" sz="4200" b="1" dirty="0" smtClean="0"/>
              <a:t>en </a:t>
            </a:r>
            <a:r>
              <a:rPr lang="es-ES" sz="4200" b="1" dirty="0"/>
              <a:t>la Comunicación Digital</a:t>
            </a:r>
            <a:r>
              <a:rPr lang="es-ES_tradnl" sz="4200" dirty="0"/>
              <a:t> </a:t>
            </a:r>
            <a:endParaRPr lang="en-US" sz="4200" dirty="0"/>
          </a:p>
        </p:txBody>
      </p:sp>
      <p:sp>
        <p:nvSpPr>
          <p:cNvPr id="4" name="Marcador de texto 3"/>
          <p:cNvSpPr>
            <a:spLocks noGrp="1"/>
          </p:cNvSpPr>
          <p:nvPr>
            <p:ph type="body" sz="half" idx="2"/>
          </p:nvPr>
        </p:nvSpPr>
        <p:spPr>
          <a:xfrm>
            <a:off x="6657473" y="5630779"/>
            <a:ext cx="3376863" cy="514263"/>
          </a:xfrm>
        </p:spPr>
        <p:txBody>
          <a:bodyPr>
            <a:normAutofit/>
          </a:bodyPr>
          <a:lstStyle/>
          <a:p>
            <a:r>
              <a:rPr lang="en-US" sz="2600" dirty="0" smtClean="0">
                <a:solidFill>
                  <a:schemeClr val="tx1"/>
                </a:solidFill>
              </a:rPr>
              <a:t>Lorena Recalde Ph.D.</a:t>
            </a:r>
            <a:endParaRPr lang="en-US" sz="2600" dirty="0">
              <a:solidFill>
                <a:schemeClr val="tx1"/>
              </a:solidFill>
            </a:endParaRPr>
          </a:p>
        </p:txBody>
      </p:sp>
    </p:spTree>
    <p:extLst>
      <p:ext uri="{BB962C8B-B14F-4D97-AF65-F5344CB8AC3E}">
        <p14:creationId xmlns:p14="http://schemas.microsoft.com/office/powerpoint/2010/main" val="22900266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828338" y="6318821"/>
            <a:ext cx="10384146" cy="537621"/>
          </a:xfrm>
        </p:spPr>
        <p:txBody>
          <a:bodyPr/>
          <a:lstStyle/>
          <a:p>
            <a:fld id="{5C8A0B6C-2F0D-9146-B965-5B2E4517E27B}" type="slidenum">
              <a:rPr lang="es-ES_tradnl" sz="1600" smtClean="0"/>
              <a:t>10</a:t>
            </a:fld>
            <a:endParaRPr lang="es-ES_tradnl" sz="1600" dirty="0"/>
          </a:p>
        </p:txBody>
      </p:sp>
      <p:sp>
        <p:nvSpPr>
          <p:cNvPr id="3" name="Marcador de contenido 5"/>
          <p:cNvSpPr txBox="1">
            <a:spLocks/>
          </p:cNvSpPr>
          <p:nvPr/>
        </p:nvSpPr>
        <p:spPr>
          <a:xfrm>
            <a:off x="269316" y="4291263"/>
            <a:ext cx="11922684" cy="2248419"/>
          </a:xfrm>
          <a:prstGeom prst="rect">
            <a:avLst/>
          </a:prstGeom>
        </p:spPr>
        <p:txBody>
          <a:bodyPr>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r>
              <a:rPr lang="es-ES_tradnl" sz="2600" dirty="0" smtClean="0"/>
              <a:t>1. Quiero dedicarme a la academia (</a:t>
            </a:r>
            <a:r>
              <a:rPr lang="es-ES_tradnl" sz="2600" dirty="0" err="1" smtClean="0"/>
              <a:t>investigaci</a:t>
            </a:r>
            <a:r>
              <a:rPr lang="es-ES" sz="2600" dirty="0" err="1" smtClean="0"/>
              <a:t>ón</a:t>
            </a:r>
            <a:r>
              <a:rPr lang="es-ES" sz="2600" dirty="0" smtClean="0"/>
              <a:t> y/o docencia</a:t>
            </a:r>
            <a:r>
              <a:rPr lang="es-ES_tradnl" sz="2600" dirty="0" smtClean="0"/>
              <a:t>)?</a:t>
            </a:r>
          </a:p>
          <a:p>
            <a:r>
              <a:rPr lang="es-ES_tradnl" sz="2600" dirty="0" smtClean="0"/>
              <a:t>2. Soy empresario/emprendedor, en un futuro </a:t>
            </a:r>
            <a:r>
              <a:rPr lang="es-ES_tradnl" sz="2600" dirty="0" err="1" smtClean="0"/>
              <a:t>tendr</a:t>
            </a:r>
            <a:r>
              <a:rPr lang="es-ES" sz="2600" dirty="0" smtClean="0"/>
              <a:t>é mi empresa</a:t>
            </a:r>
          </a:p>
          <a:p>
            <a:r>
              <a:rPr lang="es-ES" sz="2600" dirty="0" smtClean="0"/>
              <a:t>3. Trabajo en una organización (pública/privada) y quiero mejorar mi perfil </a:t>
            </a:r>
            <a:r>
              <a:rPr lang="es-ES" sz="2600" dirty="0" smtClean="0"/>
              <a:t>profesional</a:t>
            </a:r>
          </a:p>
          <a:p>
            <a:r>
              <a:rPr lang="es-ES" sz="2600" dirty="0" smtClean="0">
                <a:solidFill>
                  <a:schemeClr val="accent1">
                    <a:lumMod val="75000"/>
                  </a:schemeClr>
                </a:solidFill>
              </a:rPr>
              <a:t>Tema de tesis?</a:t>
            </a:r>
            <a:endParaRPr lang="es-ES" sz="2600" dirty="0" smtClean="0">
              <a:solidFill>
                <a:schemeClr val="accent1">
                  <a:lumMod val="75000"/>
                </a:schemeClr>
              </a:solidFill>
            </a:endParaRPr>
          </a:p>
        </p:txBody>
      </p:sp>
      <p:sp>
        <p:nvSpPr>
          <p:cNvPr id="6" name="Título 1"/>
          <p:cNvSpPr txBox="1">
            <a:spLocks/>
          </p:cNvSpPr>
          <p:nvPr/>
        </p:nvSpPr>
        <p:spPr>
          <a:xfrm>
            <a:off x="717909" y="415526"/>
            <a:ext cx="9521754" cy="1227378"/>
          </a:xfrm>
          <a:prstGeom prst="rect">
            <a:avLst/>
          </a:prstGeom>
        </p:spPr>
        <p:txBody>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s-ES_tradnl" dirty="0" smtClean="0"/>
              <a:t>Su </a:t>
            </a:r>
            <a:r>
              <a:rPr lang="es-ES_tradnl" dirty="0" err="1" smtClean="0"/>
              <a:t>background</a:t>
            </a:r>
            <a:endParaRPr lang="es-ES_tradnl" b="1" dirty="0"/>
          </a:p>
        </p:txBody>
      </p:sp>
      <p:pic>
        <p:nvPicPr>
          <p:cNvPr id="4" name="Imagen 3"/>
          <p:cNvPicPr>
            <a:picLocks noChangeAspect="1"/>
          </p:cNvPicPr>
          <p:nvPr/>
        </p:nvPicPr>
        <p:blipFill>
          <a:blip r:embed="rId3"/>
          <a:stretch>
            <a:fillRect/>
          </a:stretch>
        </p:blipFill>
        <p:spPr>
          <a:xfrm>
            <a:off x="717909" y="1611290"/>
            <a:ext cx="3565692" cy="2296331"/>
          </a:xfrm>
          <a:prstGeom prst="rect">
            <a:avLst/>
          </a:prstGeom>
        </p:spPr>
      </p:pic>
      <p:pic>
        <p:nvPicPr>
          <p:cNvPr id="11" name="Imagen 10"/>
          <p:cNvPicPr>
            <a:picLocks noChangeAspect="1"/>
          </p:cNvPicPr>
          <p:nvPr/>
        </p:nvPicPr>
        <p:blipFill rotWithShape="1">
          <a:blip r:embed="rId4"/>
          <a:srcRect l="10417" t="6278" r="19339"/>
          <a:stretch/>
        </p:blipFill>
        <p:spPr>
          <a:xfrm>
            <a:off x="4311652" y="1360878"/>
            <a:ext cx="3657600" cy="2797156"/>
          </a:xfrm>
          <a:prstGeom prst="rect">
            <a:avLst/>
          </a:prstGeom>
        </p:spPr>
      </p:pic>
      <p:pic>
        <p:nvPicPr>
          <p:cNvPr id="14" name="Imagen 13"/>
          <p:cNvPicPr>
            <a:picLocks noChangeAspect="1"/>
          </p:cNvPicPr>
          <p:nvPr/>
        </p:nvPicPr>
        <p:blipFill>
          <a:blip r:embed="rId5"/>
          <a:stretch>
            <a:fillRect/>
          </a:stretch>
        </p:blipFill>
        <p:spPr>
          <a:xfrm>
            <a:off x="7967667" y="1736497"/>
            <a:ext cx="3856033" cy="1950262"/>
          </a:xfrm>
          <a:prstGeom prst="rect">
            <a:avLst/>
          </a:prstGeom>
        </p:spPr>
      </p:pic>
    </p:spTree>
    <p:extLst>
      <p:ext uri="{BB962C8B-B14F-4D97-AF65-F5344CB8AC3E}">
        <p14:creationId xmlns:p14="http://schemas.microsoft.com/office/powerpoint/2010/main" val="1099912128"/>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r>
              <a:rPr lang="es-ES" sz="1600" dirty="0" smtClean="0"/>
              <a:t>Contenido                                                                                                                                                                                                              </a:t>
            </a:r>
            <a:fld id="{5C8A0B6C-2F0D-9146-B965-5B2E4517E27B}" type="slidenum">
              <a:rPr lang="en-US" sz="1600" smtClean="0"/>
              <a:t>11</a:t>
            </a:fld>
            <a:endParaRPr lang="en-US" sz="1600" dirty="0"/>
          </a:p>
        </p:txBody>
      </p:sp>
      <p:sp>
        <p:nvSpPr>
          <p:cNvPr id="14" name="Título 1"/>
          <p:cNvSpPr txBox="1">
            <a:spLocks/>
          </p:cNvSpPr>
          <p:nvPr/>
        </p:nvSpPr>
        <p:spPr>
          <a:xfrm>
            <a:off x="770400" y="578829"/>
            <a:ext cx="10058400" cy="728806"/>
          </a:xfrm>
          <a:prstGeom prst="rect">
            <a:avLst/>
          </a:prstGeom>
        </p:spPr>
        <p:txBody>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s-ES_tradnl" dirty="0"/>
              <a:t>Contenido de este curso</a:t>
            </a:r>
            <a:endParaRPr lang="en-US" dirty="0"/>
          </a:p>
        </p:txBody>
      </p:sp>
      <p:graphicFrame>
        <p:nvGraphicFramePr>
          <p:cNvPr id="4" name="Tabla 3"/>
          <p:cNvGraphicFramePr>
            <a:graphicFrameLocks noGrp="1"/>
          </p:cNvGraphicFramePr>
          <p:nvPr>
            <p:extLst>
              <p:ext uri="{D42A27DB-BD31-4B8C-83A1-F6EECF244321}">
                <p14:modId xmlns:p14="http://schemas.microsoft.com/office/powerpoint/2010/main" val="1911985741"/>
              </p:ext>
            </p:extLst>
          </p:nvPr>
        </p:nvGraphicFramePr>
        <p:xfrm>
          <a:off x="802104" y="1463006"/>
          <a:ext cx="10539663" cy="4625340"/>
        </p:xfrm>
        <a:graphic>
          <a:graphicData uri="http://schemas.openxmlformats.org/drawingml/2006/table">
            <a:tbl>
              <a:tblPr/>
              <a:tblGrid>
                <a:gridCol w="10539663"/>
              </a:tblGrid>
              <a:tr h="406400">
                <a:tc>
                  <a:txBody>
                    <a:bodyPr/>
                    <a:lstStyle/>
                    <a:p>
                      <a:pPr algn="l" fontAlgn="ctr"/>
                      <a:r>
                        <a:rPr lang="es-AR" sz="2400" b="1" i="0" u="none" strike="noStrike" dirty="0">
                          <a:solidFill>
                            <a:srgbClr val="000000"/>
                          </a:solidFill>
                          <a:effectLst/>
                          <a:latin typeface="Arial Narrow" charset="0"/>
                        </a:rPr>
                        <a:t>MODULO 1: </a:t>
                      </a:r>
                      <a:r>
                        <a:rPr lang="es-AR" sz="2400" b="0" i="0" u="none" strike="noStrike" dirty="0">
                          <a:solidFill>
                            <a:srgbClr val="000000"/>
                          </a:solidFill>
                          <a:effectLst/>
                          <a:latin typeface="Arial Narrow" charset="0"/>
                        </a:rPr>
                        <a:t>Data Analysis en Ciencias de la Comunicación.</a:t>
                      </a:r>
                      <a:endParaRPr lang="es-ES_tradnl" sz="2400" b="1" i="0" u="none" strike="noStrike" dirty="0">
                        <a:solidFill>
                          <a:srgbClr val="000000"/>
                        </a:solidFill>
                        <a:effectLst/>
                        <a:latin typeface="Arial Narrow" charset="0"/>
                      </a:endParaRP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406400">
                <a:tc>
                  <a:txBody>
                    <a:bodyPr/>
                    <a:lstStyle/>
                    <a:p>
                      <a:pPr algn="l" fontAlgn="ctr"/>
                      <a:r>
                        <a:rPr lang="es-AR" sz="2400" b="1" i="0" u="none" strike="noStrike" dirty="0">
                          <a:solidFill>
                            <a:srgbClr val="000000"/>
                          </a:solidFill>
                          <a:effectLst/>
                          <a:latin typeface="Arial Narrow" charset="0"/>
                        </a:rPr>
                        <a:t>MODULO 2:</a:t>
                      </a:r>
                      <a:r>
                        <a:rPr lang="es-AR" sz="2400" b="0" i="0" u="none" strike="noStrike" dirty="0">
                          <a:solidFill>
                            <a:srgbClr val="000000"/>
                          </a:solidFill>
                          <a:effectLst/>
                          <a:latin typeface="Arial Narrow" charset="0"/>
                        </a:rPr>
                        <a:t> Computer-mediated Data Analysis.</a:t>
                      </a:r>
                      <a:endParaRPr lang="es-ES_tradnl" sz="2400" b="1" i="0" u="none" strike="noStrike" dirty="0">
                        <a:solidFill>
                          <a:srgbClr val="000000"/>
                        </a:solidFill>
                        <a:effectLst/>
                        <a:latin typeface="Arial Narrow" charset="0"/>
                      </a:endParaRP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203200">
                <a:tc>
                  <a:txBody>
                    <a:bodyPr/>
                    <a:lstStyle/>
                    <a:p>
                      <a:pPr algn="l" fontAlgn="ctr"/>
                      <a:r>
                        <a:rPr lang="es-AR" sz="2400" b="1" i="0" u="none" strike="noStrike" dirty="0">
                          <a:solidFill>
                            <a:srgbClr val="000000"/>
                          </a:solidFill>
                          <a:effectLst/>
                          <a:latin typeface="Arial Narrow" charset="0"/>
                        </a:rPr>
                        <a:t>MODULO 3: </a:t>
                      </a:r>
                      <a:r>
                        <a:rPr lang="es-AR" sz="2400" b="0" i="0" u="none" strike="noStrike" dirty="0">
                          <a:solidFill>
                            <a:srgbClr val="000000"/>
                          </a:solidFill>
                          <a:effectLst/>
                          <a:latin typeface="Arial Narrow" charset="0"/>
                        </a:rPr>
                        <a:t>La importancia de los datos y su análisis.</a:t>
                      </a:r>
                      <a:endParaRPr lang="es-ES_tradnl" sz="2400" b="1" i="0" u="none" strike="noStrike" dirty="0">
                        <a:solidFill>
                          <a:srgbClr val="000000"/>
                        </a:solidFill>
                        <a:effectLst/>
                        <a:latin typeface="Arial Narrow" charset="0"/>
                      </a:endParaRP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203200">
                <a:tc>
                  <a:txBody>
                    <a:bodyPr/>
                    <a:lstStyle/>
                    <a:p>
                      <a:pPr algn="l" fontAlgn="ctr"/>
                      <a:r>
                        <a:rPr lang="es-AR" sz="2400" b="1" i="0" u="none" strike="noStrike">
                          <a:solidFill>
                            <a:srgbClr val="000000"/>
                          </a:solidFill>
                          <a:effectLst/>
                          <a:latin typeface="Arial Narrow" charset="0"/>
                        </a:rPr>
                        <a:t>MODULO 4: </a:t>
                      </a:r>
                      <a:r>
                        <a:rPr lang="es-AR" sz="2400" b="0" i="0" u="none" strike="noStrike">
                          <a:solidFill>
                            <a:srgbClr val="000000"/>
                          </a:solidFill>
                          <a:effectLst/>
                          <a:latin typeface="Arial Narrow" charset="0"/>
                        </a:rPr>
                        <a:t>La abundancia de los datos y su consecuencia.</a:t>
                      </a:r>
                      <a:endParaRPr lang="es-ES_tradnl" sz="2400" b="1" i="0" u="none" strike="noStrike">
                        <a:solidFill>
                          <a:srgbClr val="000000"/>
                        </a:solidFill>
                        <a:effectLst/>
                        <a:latin typeface="Arial Narrow" charset="0"/>
                      </a:endParaRP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406400">
                <a:tc>
                  <a:txBody>
                    <a:bodyPr/>
                    <a:lstStyle/>
                    <a:p>
                      <a:pPr algn="l" fontAlgn="ctr"/>
                      <a:r>
                        <a:rPr lang="es-AR" sz="2400" b="1" i="0" u="none" strike="noStrike" dirty="0">
                          <a:solidFill>
                            <a:srgbClr val="000000"/>
                          </a:solidFill>
                          <a:effectLst/>
                          <a:latin typeface="Arial Narrow" charset="0"/>
                        </a:rPr>
                        <a:t>MODULO 5: </a:t>
                      </a:r>
                      <a:r>
                        <a:rPr lang="es-AR" sz="2400" b="0" i="0" u="none" strike="noStrike" dirty="0">
                          <a:solidFill>
                            <a:srgbClr val="000000"/>
                          </a:solidFill>
                          <a:effectLst/>
                          <a:latin typeface="Arial Narrow" charset="0"/>
                        </a:rPr>
                        <a:t>Conceptos relacionados al Análisis de Datos.</a:t>
                      </a:r>
                      <a:endParaRPr lang="es-ES_tradnl" sz="2400" b="1" i="0" u="none" strike="noStrike" dirty="0">
                        <a:solidFill>
                          <a:srgbClr val="000000"/>
                        </a:solidFill>
                        <a:effectLst/>
                        <a:latin typeface="Arial Narrow" charset="0"/>
                      </a:endParaRP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203200">
                <a:tc>
                  <a:txBody>
                    <a:bodyPr/>
                    <a:lstStyle/>
                    <a:p>
                      <a:pPr algn="l" fontAlgn="ctr"/>
                      <a:r>
                        <a:rPr lang="es-AR" sz="2400" b="1" i="0" u="none" strike="noStrike">
                          <a:solidFill>
                            <a:srgbClr val="000000"/>
                          </a:solidFill>
                          <a:effectLst/>
                          <a:latin typeface="Arial Narrow" charset="0"/>
                        </a:rPr>
                        <a:t>MODULO 6: </a:t>
                      </a:r>
                      <a:r>
                        <a:rPr lang="es-AR" sz="2400" b="0" i="0" u="none" strike="noStrike">
                          <a:solidFill>
                            <a:srgbClr val="000000"/>
                          </a:solidFill>
                          <a:effectLst/>
                          <a:latin typeface="Arial Narrow" charset="0"/>
                        </a:rPr>
                        <a:t>Caso Netflix.</a:t>
                      </a:r>
                      <a:endParaRPr lang="es-ES_tradnl" sz="2400" b="1" i="0" u="none" strike="noStrike">
                        <a:solidFill>
                          <a:srgbClr val="000000"/>
                        </a:solidFill>
                        <a:effectLst/>
                        <a:latin typeface="Arial Narrow" charset="0"/>
                      </a:endParaRP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203200">
                <a:tc>
                  <a:txBody>
                    <a:bodyPr/>
                    <a:lstStyle/>
                    <a:p>
                      <a:pPr algn="l" fontAlgn="ctr"/>
                      <a:r>
                        <a:rPr lang="es-AR" sz="2400" b="1" i="0" u="none" strike="noStrike" dirty="0">
                          <a:solidFill>
                            <a:srgbClr val="000000"/>
                          </a:solidFill>
                          <a:effectLst/>
                          <a:latin typeface="Arial Narrow" charset="0"/>
                        </a:rPr>
                        <a:t>MODULO 7: </a:t>
                      </a:r>
                      <a:r>
                        <a:rPr lang="es-AR" sz="2400" b="0" i="0" u="none" strike="noStrike" dirty="0">
                          <a:solidFill>
                            <a:srgbClr val="000000"/>
                          </a:solidFill>
                          <a:effectLst/>
                          <a:latin typeface="Arial Narrow" charset="0"/>
                        </a:rPr>
                        <a:t>Las redes sociales y Social Media Data Mining.</a:t>
                      </a:r>
                      <a:endParaRPr lang="es-ES_tradnl" sz="2400" b="1" i="0" u="none" strike="noStrike" dirty="0">
                        <a:solidFill>
                          <a:srgbClr val="000000"/>
                        </a:solidFill>
                        <a:effectLst/>
                        <a:latin typeface="Arial Narrow" charset="0"/>
                      </a:endParaRP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203200">
                <a:tc>
                  <a:txBody>
                    <a:bodyPr/>
                    <a:lstStyle/>
                    <a:p>
                      <a:pPr algn="l" fontAlgn="ctr"/>
                      <a:r>
                        <a:rPr lang="es-AR" sz="2400" b="1" i="0" u="none" strike="noStrike">
                          <a:solidFill>
                            <a:srgbClr val="000000"/>
                          </a:solidFill>
                          <a:effectLst/>
                          <a:latin typeface="Arial Narrow" charset="0"/>
                        </a:rPr>
                        <a:t>MODULO 8: </a:t>
                      </a:r>
                      <a:r>
                        <a:rPr lang="es-AR" sz="2400" b="0" i="0" u="none" strike="noStrike">
                          <a:solidFill>
                            <a:srgbClr val="000000"/>
                          </a:solidFill>
                          <a:effectLst/>
                          <a:latin typeface="Arial Narrow" charset="0"/>
                        </a:rPr>
                        <a:t>Sentiment and Opinion Analysis.</a:t>
                      </a:r>
                      <a:endParaRPr lang="es-ES_tradnl" sz="2400" b="1" i="0" u="none" strike="noStrike">
                        <a:solidFill>
                          <a:srgbClr val="000000"/>
                        </a:solidFill>
                        <a:effectLst/>
                        <a:latin typeface="Arial Narrow" charset="0"/>
                      </a:endParaRP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203200">
                <a:tc>
                  <a:txBody>
                    <a:bodyPr/>
                    <a:lstStyle/>
                    <a:p>
                      <a:pPr algn="l" fontAlgn="ctr"/>
                      <a:r>
                        <a:rPr lang="es-AR" sz="2400" b="1" i="0" u="none" strike="noStrike" dirty="0">
                          <a:solidFill>
                            <a:srgbClr val="000000"/>
                          </a:solidFill>
                          <a:effectLst/>
                          <a:latin typeface="Arial Narrow" charset="0"/>
                        </a:rPr>
                        <a:t>MODULO 9: </a:t>
                      </a:r>
                      <a:r>
                        <a:rPr lang="es-AR" sz="2400" b="0" i="0" u="none" strike="noStrike" dirty="0">
                          <a:solidFill>
                            <a:srgbClr val="000000"/>
                          </a:solidFill>
                          <a:effectLst/>
                          <a:latin typeface="Arial Narrow" charset="0"/>
                        </a:rPr>
                        <a:t>Social Network </a:t>
                      </a:r>
                      <a:r>
                        <a:rPr lang="es-AR" sz="2400" b="0" i="0" u="none" strike="noStrike" dirty="0" smtClean="0">
                          <a:solidFill>
                            <a:srgbClr val="000000"/>
                          </a:solidFill>
                          <a:effectLst/>
                          <a:latin typeface="Arial Narrow" charset="0"/>
                        </a:rPr>
                        <a:t>Analysis.</a:t>
                      </a:r>
                      <a:endParaRPr lang="es-ES_tradnl" sz="2400" b="1" i="0" u="none" strike="noStrike" dirty="0">
                        <a:solidFill>
                          <a:srgbClr val="000000"/>
                        </a:solidFill>
                        <a:effectLst/>
                        <a:latin typeface="Arial Narrow" charset="0"/>
                      </a:endParaRP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203200">
                <a:tc>
                  <a:txBody>
                    <a:bodyPr/>
                    <a:lstStyle/>
                    <a:p>
                      <a:pPr algn="l" fontAlgn="ctr"/>
                      <a:r>
                        <a:rPr lang="es-AR" sz="2400" b="1" i="0" u="none" strike="noStrike">
                          <a:solidFill>
                            <a:srgbClr val="000000"/>
                          </a:solidFill>
                          <a:effectLst/>
                          <a:latin typeface="Arial Narrow" charset="0"/>
                        </a:rPr>
                        <a:t>MODULO 10: </a:t>
                      </a:r>
                      <a:r>
                        <a:rPr lang="es-AR" sz="2400" b="0" i="0" u="none" strike="noStrike">
                          <a:solidFill>
                            <a:srgbClr val="000000"/>
                          </a:solidFill>
                          <a:effectLst/>
                          <a:latin typeface="Arial Narrow" charset="0"/>
                        </a:rPr>
                        <a:t>Preocupaciones y Problemas de la Minería de Datos Sociales.</a:t>
                      </a:r>
                      <a:endParaRPr lang="es-ES_tradnl" sz="2400" b="1" i="0" u="none" strike="noStrike">
                        <a:solidFill>
                          <a:srgbClr val="000000"/>
                        </a:solidFill>
                        <a:effectLst/>
                        <a:latin typeface="Arial Narrow" charset="0"/>
                      </a:endParaRP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203200">
                <a:tc>
                  <a:txBody>
                    <a:bodyPr/>
                    <a:lstStyle/>
                    <a:p>
                      <a:pPr algn="l" fontAlgn="ctr"/>
                      <a:r>
                        <a:rPr lang="es-AR" sz="2400" b="1" i="0" u="none" strike="noStrike">
                          <a:solidFill>
                            <a:srgbClr val="000000"/>
                          </a:solidFill>
                          <a:effectLst/>
                          <a:latin typeface="Arial Narrow" charset="0"/>
                        </a:rPr>
                        <a:t>MODULO 11: </a:t>
                      </a:r>
                      <a:r>
                        <a:rPr lang="es-AR" sz="2400" b="0" i="0" u="none" strike="noStrike">
                          <a:solidFill>
                            <a:srgbClr val="000000"/>
                          </a:solidFill>
                          <a:effectLst/>
                          <a:latin typeface="Arial Narrow" charset="0"/>
                        </a:rPr>
                        <a:t>El Sector Público y el Análisis de Datos.</a:t>
                      </a:r>
                      <a:endParaRPr lang="es-ES_tradnl" sz="2400" b="1" i="0" u="none" strike="noStrike">
                        <a:solidFill>
                          <a:srgbClr val="000000"/>
                        </a:solidFill>
                        <a:effectLst/>
                        <a:latin typeface="Arial Narrow" charset="0"/>
                      </a:endParaRP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203200">
                <a:tc>
                  <a:txBody>
                    <a:bodyPr/>
                    <a:lstStyle/>
                    <a:p>
                      <a:pPr algn="l" fontAlgn="b"/>
                      <a:r>
                        <a:rPr lang="es-AR" sz="2400" b="1" i="0" u="none" strike="noStrike" dirty="0">
                          <a:solidFill>
                            <a:srgbClr val="000000"/>
                          </a:solidFill>
                          <a:effectLst/>
                          <a:latin typeface="Arial Narrow" charset="0"/>
                        </a:rPr>
                        <a:t>MODULO 12: </a:t>
                      </a:r>
                      <a:r>
                        <a:rPr lang="es-AR" sz="2400" b="0" i="0" u="none" strike="noStrike" dirty="0">
                          <a:solidFill>
                            <a:srgbClr val="000000"/>
                          </a:solidFill>
                          <a:effectLst/>
                          <a:latin typeface="Arial Narrow" charset="0"/>
                        </a:rPr>
                        <a:t>Análisis de datos en la comunicación digital: Revisión de artículos académicos.</a:t>
                      </a:r>
                      <a:endParaRPr lang="es-ES_tradnl" sz="2400" b="1" i="0" u="none" strike="noStrike" dirty="0">
                        <a:solidFill>
                          <a:srgbClr val="000000"/>
                        </a:solidFill>
                        <a:effectLst/>
                        <a:latin typeface="Arial Narrow" charset="0"/>
                      </a:endParaRP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bl>
          </a:graphicData>
        </a:graphic>
      </p:graphicFrame>
    </p:spTree>
    <p:extLst>
      <p:ext uri="{BB962C8B-B14F-4D97-AF65-F5344CB8AC3E}">
        <p14:creationId xmlns:p14="http://schemas.microsoft.com/office/powerpoint/2010/main" val="1008579172"/>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ctrTitle"/>
          </p:nvPr>
        </p:nvSpPr>
        <p:spPr/>
        <p:txBody>
          <a:bodyPr>
            <a:normAutofit/>
          </a:bodyPr>
          <a:lstStyle/>
          <a:p>
            <a:pPr fontAlgn="b"/>
            <a:r>
              <a:rPr lang="es-AR" sz="4400" b="1" dirty="0">
                <a:solidFill>
                  <a:srgbClr val="000000"/>
                </a:solidFill>
                <a:latin typeface="Arial Narrow" charset="0"/>
              </a:rPr>
              <a:t>MODULO </a:t>
            </a:r>
            <a:r>
              <a:rPr lang="es-AR" sz="4400" b="1" dirty="0" smtClean="0">
                <a:solidFill>
                  <a:srgbClr val="000000"/>
                </a:solidFill>
                <a:latin typeface="Arial Narrow" charset="0"/>
              </a:rPr>
              <a:t>1</a:t>
            </a:r>
            <a:br>
              <a:rPr lang="es-AR" sz="4400" b="1" dirty="0" smtClean="0">
                <a:solidFill>
                  <a:srgbClr val="000000"/>
                </a:solidFill>
                <a:latin typeface="Arial Narrow" charset="0"/>
              </a:rPr>
            </a:br>
            <a:r>
              <a:rPr lang="es-AR" sz="4400" b="1" dirty="0" smtClean="0">
                <a:solidFill>
                  <a:srgbClr val="000000"/>
                </a:solidFill>
                <a:latin typeface="Arial Narrow" charset="0"/>
              </a:rPr>
              <a:t/>
            </a:r>
            <a:br>
              <a:rPr lang="es-AR" sz="4400" b="1" dirty="0" smtClean="0">
                <a:solidFill>
                  <a:srgbClr val="000000"/>
                </a:solidFill>
                <a:latin typeface="Arial Narrow" charset="0"/>
              </a:rPr>
            </a:br>
            <a:r>
              <a:rPr lang="es-AR" sz="4400" dirty="0" smtClean="0">
                <a:solidFill>
                  <a:srgbClr val="000000"/>
                </a:solidFill>
                <a:latin typeface="Arial Narrow" charset="0"/>
              </a:rPr>
              <a:t>Data </a:t>
            </a:r>
            <a:r>
              <a:rPr lang="es-AR" sz="4400" dirty="0">
                <a:solidFill>
                  <a:srgbClr val="000000"/>
                </a:solidFill>
                <a:latin typeface="Arial Narrow" charset="0"/>
              </a:rPr>
              <a:t>Analysis en Ciencias de la </a:t>
            </a:r>
            <a:r>
              <a:rPr lang="es-AR" sz="4400" dirty="0" smtClean="0">
                <a:solidFill>
                  <a:srgbClr val="000000"/>
                </a:solidFill>
                <a:latin typeface="Arial Narrow" charset="0"/>
              </a:rPr>
              <a:t>Comunicación</a:t>
            </a:r>
            <a:endParaRPr lang="es-ES_tradnl" sz="4400" dirty="0">
              <a:latin typeface="Arial" charset="0"/>
            </a:endParaRPr>
          </a:p>
        </p:txBody>
      </p:sp>
      <p:sp>
        <p:nvSpPr>
          <p:cNvPr id="3" name="CuadroTexto 2"/>
          <p:cNvSpPr txBox="1"/>
          <p:nvPr/>
        </p:nvSpPr>
        <p:spPr>
          <a:xfrm>
            <a:off x="1097280" y="6404562"/>
            <a:ext cx="4921347" cy="400110"/>
          </a:xfrm>
          <a:prstGeom prst="rect">
            <a:avLst/>
          </a:prstGeom>
          <a:noFill/>
        </p:spPr>
        <p:txBody>
          <a:bodyPr wrap="none" rtlCol="0">
            <a:spAutoFit/>
          </a:bodyPr>
          <a:lstStyle/>
          <a:p>
            <a:r>
              <a:rPr lang="es-ES" sz="2000" b="1" dirty="0">
                <a:solidFill>
                  <a:schemeClr val="bg1"/>
                </a:solidFill>
              </a:rPr>
              <a:t>Análisis de Datos en la </a:t>
            </a:r>
            <a:r>
              <a:rPr lang="es-ES" sz="2000" b="1" dirty="0" smtClean="0">
                <a:solidFill>
                  <a:schemeClr val="bg1"/>
                </a:solidFill>
              </a:rPr>
              <a:t>Comunicación </a:t>
            </a:r>
            <a:r>
              <a:rPr lang="es-ES" sz="2000" b="1" dirty="0">
                <a:solidFill>
                  <a:schemeClr val="bg1"/>
                </a:solidFill>
              </a:rPr>
              <a:t>D</a:t>
            </a:r>
            <a:r>
              <a:rPr lang="es-ES" sz="2000" b="1" dirty="0" smtClean="0">
                <a:solidFill>
                  <a:schemeClr val="bg1"/>
                </a:solidFill>
              </a:rPr>
              <a:t>igital</a:t>
            </a:r>
            <a:r>
              <a:rPr lang="es-ES_tradnl" sz="2000" dirty="0" smtClean="0">
                <a:solidFill>
                  <a:schemeClr val="bg1"/>
                </a:solidFill>
              </a:rPr>
              <a:t> </a:t>
            </a:r>
            <a:endParaRPr lang="en-US" sz="2000" dirty="0">
              <a:solidFill>
                <a:schemeClr val="bg1"/>
              </a:solidFill>
            </a:endParaRPr>
          </a:p>
        </p:txBody>
      </p:sp>
    </p:spTree>
    <p:extLst>
      <p:ext uri="{BB962C8B-B14F-4D97-AF65-F5344CB8AC3E}">
        <p14:creationId xmlns:p14="http://schemas.microsoft.com/office/powerpoint/2010/main" val="1742706714"/>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ctrTitle"/>
          </p:nvPr>
        </p:nvSpPr>
        <p:spPr/>
        <p:txBody>
          <a:bodyPr>
            <a:normAutofit/>
          </a:bodyPr>
          <a:lstStyle/>
          <a:p>
            <a:pPr fontAlgn="b"/>
            <a:r>
              <a:rPr lang="es-ES" sz="4400" dirty="0" smtClean="0">
                <a:latin typeface="Arial" charset="0"/>
              </a:rPr>
              <a:t>El contenido digital y su análisis en el contexto de la comunicación</a:t>
            </a:r>
            <a:endParaRPr lang="es-ES_tradnl" sz="4400" dirty="0">
              <a:latin typeface="Arial" charset="0"/>
            </a:endParaRPr>
          </a:p>
        </p:txBody>
      </p:sp>
      <p:sp>
        <p:nvSpPr>
          <p:cNvPr id="3" name="CuadroTexto 2"/>
          <p:cNvSpPr txBox="1"/>
          <p:nvPr/>
        </p:nvSpPr>
        <p:spPr>
          <a:xfrm>
            <a:off x="1097280" y="4495552"/>
            <a:ext cx="4921347" cy="400110"/>
          </a:xfrm>
          <a:prstGeom prst="rect">
            <a:avLst/>
          </a:prstGeom>
          <a:noFill/>
        </p:spPr>
        <p:txBody>
          <a:bodyPr wrap="none" rtlCol="0">
            <a:spAutoFit/>
          </a:bodyPr>
          <a:lstStyle/>
          <a:p>
            <a:r>
              <a:rPr lang="es-ES" sz="2000" b="1" dirty="0"/>
              <a:t>Análisis de Datos en la </a:t>
            </a:r>
            <a:r>
              <a:rPr lang="es-ES" sz="2000" b="1" dirty="0" smtClean="0"/>
              <a:t>Comunicación </a:t>
            </a:r>
            <a:r>
              <a:rPr lang="es-ES" sz="2000" b="1" dirty="0"/>
              <a:t>D</a:t>
            </a:r>
            <a:r>
              <a:rPr lang="es-ES" sz="2000" b="1" dirty="0" smtClean="0"/>
              <a:t>igital</a:t>
            </a:r>
            <a:r>
              <a:rPr lang="es-ES_tradnl" sz="2000" dirty="0" smtClean="0"/>
              <a:t> </a:t>
            </a:r>
            <a:endParaRPr lang="en-US" sz="2000" dirty="0"/>
          </a:p>
        </p:txBody>
      </p:sp>
    </p:spTree>
    <p:extLst>
      <p:ext uri="{BB962C8B-B14F-4D97-AF65-F5344CB8AC3E}">
        <p14:creationId xmlns:p14="http://schemas.microsoft.com/office/powerpoint/2010/main" val="1168478582"/>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normAutofit/>
          </a:bodyPr>
          <a:lstStyle/>
          <a:p>
            <a:r>
              <a:rPr lang="en-US" sz="4400" dirty="0" smtClean="0">
                <a:latin typeface=""/>
              </a:rPr>
              <a:t>Mass </a:t>
            </a:r>
            <a:r>
              <a:rPr lang="en-US" sz="4400" dirty="0">
                <a:latin typeface=""/>
              </a:rPr>
              <a:t>communication is fairly </a:t>
            </a:r>
            <a:r>
              <a:rPr lang="en-US" sz="4400" dirty="0" smtClean="0">
                <a:latin typeface=""/>
              </a:rPr>
              <a:t>new</a:t>
            </a:r>
            <a:r>
              <a:rPr lang="mr-IN" sz="4400" dirty="0" smtClean="0">
                <a:latin typeface=""/>
              </a:rPr>
              <a:t>…</a:t>
            </a:r>
            <a:endParaRPr lang="en-US" sz="4400" dirty="0"/>
          </a:p>
        </p:txBody>
      </p:sp>
      <p:sp>
        <p:nvSpPr>
          <p:cNvPr id="4" name="Marcador de número de diapositiva 3"/>
          <p:cNvSpPr>
            <a:spLocks noGrp="1"/>
          </p:cNvSpPr>
          <p:nvPr>
            <p:ph type="sldNum" sz="quarter" idx="12"/>
          </p:nvPr>
        </p:nvSpPr>
        <p:spPr/>
        <p:txBody>
          <a:bodyPr/>
          <a:lstStyle/>
          <a:p>
            <a:fld id="{6D22F896-40B5-4ADD-8801-0D06FADFA095}" type="slidenum">
              <a:rPr lang="en-US" sz="1600" smtClean="0"/>
              <a:t>14</a:t>
            </a:fld>
            <a:endParaRPr lang="en-US" sz="1600" dirty="0"/>
          </a:p>
        </p:txBody>
      </p:sp>
      <p:sp>
        <p:nvSpPr>
          <p:cNvPr id="3" name="CuadroTexto 2"/>
          <p:cNvSpPr txBox="1"/>
          <p:nvPr/>
        </p:nvSpPr>
        <p:spPr>
          <a:xfrm>
            <a:off x="1097280" y="2117558"/>
            <a:ext cx="10635916" cy="3539430"/>
          </a:xfrm>
          <a:prstGeom prst="rect">
            <a:avLst/>
          </a:prstGeom>
          <a:noFill/>
        </p:spPr>
        <p:txBody>
          <a:bodyPr wrap="square" rtlCol="0">
            <a:spAutoFit/>
          </a:bodyPr>
          <a:lstStyle/>
          <a:p>
            <a:r>
              <a:rPr lang="en-US" sz="2800" dirty="0"/>
              <a:t>Los </a:t>
            </a:r>
            <a:r>
              <a:rPr lang="en-US" sz="2800" dirty="0" err="1"/>
              <a:t>historiadores</a:t>
            </a:r>
            <a:r>
              <a:rPr lang="en-US" sz="2800" dirty="0"/>
              <a:t> </a:t>
            </a:r>
            <a:r>
              <a:rPr lang="en-US" sz="2800" dirty="0" err="1"/>
              <a:t>han</a:t>
            </a:r>
            <a:r>
              <a:rPr lang="en-US" sz="2800" dirty="0"/>
              <a:t> </a:t>
            </a:r>
            <a:r>
              <a:rPr lang="en-US" sz="2800" dirty="0" err="1"/>
              <a:t>rastreado</a:t>
            </a:r>
            <a:r>
              <a:rPr lang="en-US" sz="2800" dirty="0"/>
              <a:t> </a:t>
            </a:r>
            <a:r>
              <a:rPr lang="en-US" sz="2800" dirty="0" err="1"/>
              <a:t>sus</a:t>
            </a:r>
            <a:r>
              <a:rPr lang="en-US" sz="2800" dirty="0"/>
              <a:t> </a:t>
            </a:r>
            <a:r>
              <a:rPr lang="en-US" sz="2800" dirty="0" err="1"/>
              <a:t>comienzos</a:t>
            </a:r>
            <a:r>
              <a:rPr lang="en-US" sz="2800" dirty="0"/>
              <a:t> </a:t>
            </a:r>
            <a:r>
              <a:rPr lang="en-US" sz="2800" dirty="0" smtClean="0"/>
              <a:t>a </a:t>
            </a:r>
            <a:r>
              <a:rPr lang="en-US" sz="2800" dirty="0" err="1" smtClean="0"/>
              <a:t>principios</a:t>
            </a:r>
            <a:r>
              <a:rPr lang="en-US" sz="2800" dirty="0" smtClean="0"/>
              <a:t> </a:t>
            </a:r>
            <a:r>
              <a:rPr lang="en-US" sz="2800" dirty="0"/>
              <a:t>del </a:t>
            </a:r>
            <a:r>
              <a:rPr lang="en-US" sz="2800" dirty="0" err="1"/>
              <a:t>siglo</a:t>
            </a:r>
            <a:r>
              <a:rPr lang="en-US" sz="2800" dirty="0"/>
              <a:t> XX </a:t>
            </a:r>
            <a:r>
              <a:rPr lang="en-US" sz="2800" dirty="0" smtClean="0"/>
              <a:t>dado el </a:t>
            </a:r>
            <a:r>
              <a:rPr lang="en-US" sz="2800" dirty="0" err="1"/>
              <a:t>trabajo</a:t>
            </a:r>
            <a:r>
              <a:rPr lang="en-US" sz="2800" dirty="0"/>
              <a:t> de </a:t>
            </a:r>
            <a:r>
              <a:rPr lang="en-US" sz="2800" dirty="0" err="1" smtClean="0"/>
              <a:t>realizado</a:t>
            </a:r>
            <a:r>
              <a:rPr lang="en-US" sz="2800" dirty="0" smtClean="0"/>
              <a:t> </a:t>
            </a:r>
            <a:r>
              <a:rPr lang="en-US" sz="2800" dirty="0" err="1"/>
              <a:t>por</a:t>
            </a:r>
            <a:r>
              <a:rPr lang="en-US" sz="2800" dirty="0"/>
              <a:t> </a:t>
            </a:r>
            <a:r>
              <a:rPr lang="en-US" sz="2800" dirty="0" err="1"/>
              <a:t>politólogos</a:t>
            </a:r>
            <a:r>
              <a:rPr lang="en-US" sz="2800" dirty="0"/>
              <a:t> </a:t>
            </a:r>
            <a:r>
              <a:rPr lang="en-US" sz="2800" dirty="0" err="1"/>
              <a:t>preocupados</a:t>
            </a:r>
            <a:r>
              <a:rPr lang="en-US" sz="2800" dirty="0"/>
              <a:t> </a:t>
            </a:r>
            <a:r>
              <a:rPr lang="en-US" sz="2800" dirty="0" err="1"/>
              <a:t>por</a:t>
            </a:r>
            <a:r>
              <a:rPr lang="en-US" sz="2800" dirty="0"/>
              <a:t> los </a:t>
            </a:r>
            <a:r>
              <a:rPr lang="en-US" sz="2800" dirty="0" err="1"/>
              <a:t>efectos</a:t>
            </a:r>
            <a:r>
              <a:rPr lang="en-US" sz="2800" dirty="0"/>
              <a:t> de la propaganda y </a:t>
            </a:r>
            <a:r>
              <a:rPr lang="en-US" sz="2800" dirty="0" err="1"/>
              <a:t>otros</a:t>
            </a:r>
            <a:r>
              <a:rPr lang="en-US" sz="2800" dirty="0"/>
              <a:t> </a:t>
            </a:r>
            <a:r>
              <a:rPr lang="en-US" sz="2800" dirty="0" err="1"/>
              <a:t>mensajes</a:t>
            </a:r>
            <a:r>
              <a:rPr lang="en-US" sz="2800" dirty="0"/>
              <a:t> </a:t>
            </a:r>
            <a:r>
              <a:rPr lang="en-US" sz="2800" dirty="0" err="1"/>
              <a:t>persuasivos</a:t>
            </a:r>
            <a:r>
              <a:rPr lang="en-US" sz="2800" dirty="0" smtClean="0"/>
              <a:t>.</a:t>
            </a:r>
          </a:p>
          <a:p>
            <a:endParaRPr lang="en-US" sz="2800" dirty="0"/>
          </a:p>
          <a:p>
            <a:r>
              <a:rPr lang="en-US" sz="2800" dirty="0" err="1" smtClean="0"/>
              <a:t>Además</a:t>
            </a:r>
            <a:r>
              <a:rPr lang="en-US" sz="2800" dirty="0" smtClean="0"/>
              <a:t> </a:t>
            </a:r>
            <a:r>
              <a:rPr lang="en-US" sz="2800" dirty="0"/>
              <a:t>de los </a:t>
            </a:r>
            <a:r>
              <a:rPr lang="en-US" sz="2800" dirty="0" err="1"/>
              <a:t>académicos</a:t>
            </a:r>
            <a:r>
              <a:rPr lang="en-US" sz="2800" dirty="0"/>
              <a:t> en </a:t>
            </a:r>
            <a:r>
              <a:rPr lang="en-US" sz="2800" i="1" dirty="0" err="1"/>
              <a:t>periodismo</a:t>
            </a:r>
            <a:r>
              <a:rPr lang="en-US" sz="2800" dirty="0"/>
              <a:t> o </a:t>
            </a:r>
            <a:r>
              <a:rPr lang="en-US" sz="2800" i="1" dirty="0" err="1"/>
              <a:t>comunicación</a:t>
            </a:r>
            <a:r>
              <a:rPr lang="en-US" sz="2800" i="1" dirty="0"/>
              <a:t> de </a:t>
            </a:r>
            <a:r>
              <a:rPr lang="en-US" sz="2800" i="1" dirty="0" err="1"/>
              <a:t>masas</a:t>
            </a:r>
            <a:r>
              <a:rPr lang="en-US" sz="2800" dirty="0"/>
              <a:t>, los </a:t>
            </a:r>
            <a:r>
              <a:rPr lang="en-US" sz="2800" dirty="0" err="1"/>
              <a:t>investigadores</a:t>
            </a:r>
            <a:r>
              <a:rPr lang="en-US" sz="2800" dirty="0"/>
              <a:t> de </a:t>
            </a:r>
            <a:r>
              <a:rPr lang="en-US" sz="2800" dirty="0" err="1"/>
              <a:t>disciplinas</a:t>
            </a:r>
            <a:r>
              <a:rPr lang="en-US" sz="2800" dirty="0"/>
              <a:t> </a:t>
            </a:r>
            <a:r>
              <a:rPr lang="en-US" sz="2800" dirty="0" err="1"/>
              <a:t>como</a:t>
            </a:r>
            <a:r>
              <a:rPr lang="en-US" sz="2800" dirty="0"/>
              <a:t> la </a:t>
            </a:r>
            <a:r>
              <a:rPr lang="en-US" sz="2800" i="1" dirty="0" err="1"/>
              <a:t>sociología</a:t>
            </a:r>
            <a:r>
              <a:rPr lang="en-US" sz="2800" dirty="0"/>
              <a:t> y la </a:t>
            </a:r>
            <a:r>
              <a:rPr lang="en-US" sz="2800" i="1" dirty="0" err="1"/>
              <a:t>psicología</a:t>
            </a:r>
            <a:r>
              <a:rPr lang="en-US" sz="2800" dirty="0"/>
              <a:t> se </a:t>
            </a:r>
            <a:r>
              <a:rPr lang="en-US" sz="2800" dirty="0" err="1"/>
              <a:t>han</a:t>
            </a:r>
            <a:r>
              <a:rPr lang="en-US" sz="2800" dirty="0"/>
              <a:t> </a:t>
            </a:r>
            <a:r>
              <a:rPr lang="en-US" sz="2800" dirty="0" err="1"/>
              <a:t>centrado</a:t>
            </a:r>
            <a:r>
              <a:rPr lang="en-US" sz="2800" dirty="0"/>
              <a:t> en los </a:t>
            </a:r>
            <a:r>
              <a:rPr lang="en-US" sz="2800" u="sng" dirty="0" err="1"/>
              <a:t>procesos</a:t>
            </a:r>
            <a:r>
              <a:rPr lang="en-US" sz="2800" u="sng" dirty="0"/>
              <a:t> y </a:t>
            </a:r>
            <a:r>
              <a:rPr lang="en-US" sz="2800" u="sng" dirty="0" err="1"/>
              <a:t>efectos</a:t>
            </a:r>
            <a:r>
              <a:rPr lang="en-US" sz="2800" u="sng" dirty="0"/>
              <a:t> de la </a:t>
            </a:r>
            <a:r>
              <a:rPr lang="en-US" sz="2800" u="sng" dirty="0" err="1"/>
              <a:t>comunicación</a:t>
            </a:r>
            <a:r>
              <a:rPr lang="en-US" sz="2800" u="sng" dirty="0"/>
              <a:t> de </a:t>
            </a:r>
            <a:r>
              <a:rPr lang="en-US" sz="2800" u="sng" dirty="0" err="1"/>
              <a:t>masas</a:t>
            </a:r>
            <a:r>
              <a:rPr lang="en-US" sz="2800" dirty="0"/>
              <a:t>, </a:t>
            </a:r>
            <a:r>
              <a:rPr lang="en-US" sz="2800" dirty="0" err="1"/>
              <a:t>aportando</a:t>
            </a:r>
            <a:r>
              <a:rPr lang="en-US" sz="2800" dirty="0"/>
              <a:t> </a:t>
            </a:r>
            <a:r>
              <a:rPr lang="en-US" sz="2800" dirty="0" err="1"/>
              <a:t>sus</a:t>
            </a:r>
            <a:r>
              <a:rPr lang="en-US" sz="2800" dirty="0"/>
              <a:t> </a:t>
            </a:r>
            <a:r>
              <a:rPr lang="en-US" sz="2800" dirty="0" err="1"/>
              <a:t>propias</a:t>
            </a:r>
            <a:r>
              <a:rPr lang="en-US" sz="2800" dirty="0"/>
              <a:t> </a:t>
            </a:r>
            <a:r>
              <a:rPr lang="en-US" sz="2800" dirty="0" err="1"/>
              <a:t>perspectivas</a:t>
            </a:r>
            <a:r>
              <a:rPr lang="en-US" sz="2800" dirty="0"/>
              <a:t> </a:t>
            </a:r>
            <a:r>
              <a:rPr lang="en-US" sz="2800" dirty="0" err="1"/>
              <a:t>teóricas</a:t>
            </a:r>
            <a:r>
              <a:rPr lang="en-US" sz="2800" dirty="0"/>
              <a:t> y </a:t>
            </a:r>
            <a:r>
              <a:rPr lang="en-US" sz="2800" dirty="0" err="1"/>
              <a:t>métodos</a:t>
            </a:r>
            <a:r>
              <a:rPr lang="en-US" sz="2800" dirty="0"/>
              <a:t> de </a:t>
            </a:r>
            <a:r>
              <a:rPr lang="en-US" sz="2800" dirty="0" err="1"/>
              <a:t>investigación</a:t>
            </a:r>
            <a:r>
              <a:rPr lang="en-US" sz="2800" dirty="0"/>
              <a:t>.</a:t>
            </a:r>
            <a:endParaRPr lang="en-US" sz="2800" dirty="0"/>
          </a:p>
        </p:txBody>
      </p:sp>
    </p:spTree>
    <p:extLst>
      <p:ext uri="{BB962C8B-B14F-4D97-AF65-F5344CB8AC3E}">
        <p14:creationId xmlns:p14="http://schemas.microsoft.com/office/powerpoint/2010/main" val="411357265"/>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normAutofit/>
          </a:bodyPr>
          <a:lstStyle/>
          <a:p>
            <a:r>
              <a:rPr lang="en-US" sz="4400" dirty="0" smtClean="0">
                <a:latin typeface=""/>
              </a:rPr>
              <a:t>Mass </a:t>
            </a:r>
            <a:r>
              <a:rPr lang="en-US" sz="4400" dirty="0">
                <a:latin typeface=""/>
              </a:rPr>
              <a:t>communication is fairly </a:t>
            </a:r>
            <a:r>
              <a:rPr lang="en-US" sz="4400" dirty="0" smtClean="0">
                <a:latin typeface=""/>
              </a:rPr>
              <a:t>new</a:t>
            </a:r>
            <a:r>
              <a:rPr lang="mr-IN" sz="4400" dirty="0" smtClean="0">
                <a:latin typeface=""/>
              </a:rPr>
              <a:t>…</a:t>
            </a:r>
            <a:endParaRPr lang="en-US" sz="4400" dirty="0"/>
          </a:p>
        </p:txBody>
      </p:sp>
      <p:sp>
        <p:nvSpPr>
          <p:cNvPr id="4" name="Marcador de número de diapositiva 3"/>
          <p:cNvSpPr>
            <a:spLocks noGrp="1"/>
          </p:cNvSpPr>
          <p:nvPr>
            <p:ph type="sldNum" sz="quarter" idx="12"/>
          </p:nvPr>
        </p:nvSpPr>
        <p:spPr/>
        <p:txBody>
          <a:bodyPr/>
          <a:lstStyle/>
          <a:p>
            <a:fld id="{6D22F896-40B5-4ADD-8801-0D06FADFA095}" type="slidenum">
              <a:rPr lang="en-US" sz="1600" smtClean="0"/>
              <a:t>15</a:t>
            </a:fld>
            <a:endParaRPr lang="en-US" sz="1600" dirty="0"/>
          </a:p>
        </p:txBody>
      </p:sp>
      <p:sp>
        <p:nvSpPr>
          <p:cNvPr id="3" name="CuadroTexto 2"/>
          <p:cNvSpPr txBox="1"/>
          <p:nvPr/>
        </p:nvSpPr>
        <p:spPr>
          <a:xfrm>
            <a:off x="1097280" y="2646947"/>
            <a:ext cx="10635916" cy="1815882"/>
          </a:xfrm>
          <a:prstGeom prst="rect">
            <a:avLst/>
          </a:prstGeom>
          <a:noFill/>
        </p:spPr>
        <p:txBody>
          <a:bodyPr wrap="square" rtlCol="0">
            <a:spAutoFit/>
          </a:bodyPr>
          <a:lstStyle/>
          <a:p>
            <a:r>
              <a:rPr lang="es-ES_tradnl" sz="2800" dirty="0" smtClean="0"/>
              <a:t>Independientemente de si eran optimistas, pesimistas, ciertos o inciertos sobre los efectos de la comunicación de masas, los investigadores a menudo han reconocido el </a:t>
            </a:r>
            <a:r>
              <a:rPr lang="es-ES_tradnl" sz="2800" u="sng" dirty="0" smtClean="0"/>
              <a:t>análisis de contenido</a:t>
            </a:r>
            <a:r>
              <a:rPr lang="es-ES_tradnl" sz="2800" dirty="0" smtClean="0"/>
              <a:t> como un paso esencial para comprender esos efectos.</a:t>
            </a:r>
            <a:endParaRPr lang="es-ES_tradnl" sz="2800" dirty="0"/>
          </a:p>
        </p:txBody>
      </p:sp>
      <p:sp>
        <p:nvSpPr>
          <p:cNvPr id="5" name="CuadroTexto 4"/>
          <p:cNvSpPr txBox="1"/>
          <p:nvPr/>
        </p:nvSpPr>
        <p:spPr>
          <a:xfrm>
            <a:off x="1804737" y="5149516"/>
            <a:ext cx="8951495" cy="830997"/>
          </a:xfrm>
          <a:prstGeom prst="rect">
            <a:avLst/>
          </a:prstGeom>
          <a:noFill/>
        </p:spPr>
        <p:txBody>
          <a:bodyPr wrap="square" rtlCol="0">
            <a:spAutoFit/>
          </a:bodyPr>
          <a:lstStyle/>
          <a:p>
            <a:pPr algn="ctr"/>
            <a:r>
              <a:rPr lang="en-US" sz="2400" dirty="0" err="1" smtClean="0"/>
              <a:t>Pero</a:t>
            </a:r>
            <a:r>
              <a:rPr lang="en-US" sz="2400" dirty="0" smtClean="0"/>
              <a:t> ¿</a:t>
            </a:r>
            <a:r>
              <a:rPr lang="en-US" sz="2400" dirty="0" err="1" smtClean="0"/>
              <a:t>qu</a:t>
            </a:r>
            <a:r>
              <a:rPr lang="es-ES" sz="2400" dirty="0" smtClean="0"/>
              <a:t>é se investiga en ciencias de la comunicación en relación a </a:t>
            </a:r>
            <a:r>
              <a:rPr lang="es-ES" sz="2400" dirty="0" err="1" smtClean="0"/>
              <a:t>Mass</a:t>
            </a:r>
            <a:r>
              <a:rPr lang="es-ES" sz="2400" dirty="0" smtClean="0"/>
              <a:t> </a:t>
            </a:r>
            <a:r>
              <a:rPr lang="es-ES" sz="2400" dirty="0" err="1" smtClean="0"/>
              <a:t>Communication</a:t>
            </a:r>
            <a:r>
              <a:rPr lang="es-ES" sz="2400" dirty="0" smtClean="0"/>
              <a:t>?,  y ¿qué se entiende por análisis de contenido? </a:t>
            </a:r>
            <a:endParaRPr lang="en-US" sz="2400" dirty="0"/>
          </a:p>
        </p:txBody>
      </p:sp>
    </p:spTree>
    <p:extLst>
      <p:ext uri="{BB962C8B-B14F-4D97-AF65-F5344CB8AC3E}">
        <p14:creationId xmlns:p14="http://schemas.microsoft.com/office/powerpoint/2010/main" val="852772575"/>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16</a:t>
            </a:fld>
            <a:endParaRPr lang="en-US" sz="1600" dirty="0"/>
          </a:p>
        </p:txBody>
      </p:sp>
      <p:sp>
        <p:nvSpPr>
          <p:cNvPr id="8" name="Título 1"/>
          <p:cNvSpPr txBox="1">
            <a:spLocks/>
          </p:cNvSpPr>
          <p:nvPr/>
        </p:nvSpPr>
        <p:spPr>
          <a:xfrm>
            <a:off x="770399" y="595018"/>
            <a:ext cx="10325749" cy="877720"/>
          </a:xfrm>
          <a:prstGeom prst="rect">
            <a:avLst/>
          </a:prstGeom>
        </p:spPr>
        <p:txBody>
          <a:bodyPr>
            <a:normAutofit fontScale="92500"/>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s-ES" sz="4400" dirty="0" smtClean="0"/>
              <a:t>Investigación en las ciencias de la comunicación</a:t>
            </a:r>
            <a:endParaRPr lang="en-US" sz="4400" dirty="0"/>
          </a:p>
          <a:p>
            <a:endParaRPr lang="en-US" sz="4400" dirty="0"/>
          </a:p>
        </p:txBody>
      </p:sp>
      <p:sp>
        <p:nvSpPr>
          <p:cNvPr id="5" name="Marcador de contenido 2"/>
          <p:cNvSpPr txBox="1">
            <a:spLocks/>
          </p:cNvSpPr>
          <p:nvPr/>
        </p:nvSpPr>
        <p:spPr>
          <a:xfrm>
            <a:off x="907560" y="2430379"/>
            <a:ext cx="10385280" cy="4038556"/>
          </a:xfrm>
          <a:prstGeom prst="rect">
            <a:avLst/>
          </a:prstGeom>
        </p:spPr>
        <p:txBody>
          <a:bodyPr>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r>
              <a:rPr lang="en-US" sz="2800" dirty="0" smtClean="0"/>
              <a:t>Un </a:t>
            </a:r>
            <a:r>
              <a:rPr lang="en-US" sz="2800" i="1" dirty="0" err="1" smtClean="0"/>
              <a:t>investigador</a:t>
            </a:r>
            <a:r>
              <a:rPr lang="en-US" sz="2800" dirty="0" smtClean="0"/>
              <a:t> </a:t>
            </a:r>
            <a:r>
              <a:rPr lang="en-US" sz="2800" dirty="0" err="1" smtClean="0"/>
              <a:t>podría</a:t>
            </a:r>
            <a:r>
              <a:rPr lang="en-US" sz="2800" dirty="0" smtClean="0"/>
              <a:t> </a:t>
            </a:r>
            <a:r>
              <a:rPr lang="en-US" sz="2800" dirty="0" err="1"/>
              <a:t>catalogar</a:t>
            </a:r>
            <a:r>
              <a:rPr lang="en-US" sz="2800" dirty="0"/>
              <a:t> </a:t>
            </a:r>
            <a:r>
              <a:rPr lang="en-US" sz="2800" dirty="0" err="1"/>
              <a:t>qué</a:t>
            </a:r>
            <a:r>
              <a:rPr lang="en-US" sz="2800" dirty="0"/>
              <a:t> </a:t>
            </a:r>
            <a:r>
              <a:rPr lang="en-US" sz="2800" dirty="0" err="1"/>
              <a:t>tipo</a:t>
            </a:r>
            <a:r>
              <a:rPr lang="en-US" sz="2800" dirty="0"/>
              <a:t> de </a:t>
            </a:r>
            <a:r>
              <a:rPr lang="en-US" sz="2800" dirty="0" err="1"/>
              <a:t>sugerencias</a:t>
            </a:r>
            <a:r>
              <a:rPr lang="en-US" sz="2800" dirty="0"/>
              <a:t> o </a:t>
            </a:r>
            <a:r>
              <a:rPr lang="en-US" sz="2800" dirty="0" err="1"/>
              <a:t>apelaciones</a:t>
            </a:r>
            <a:r>
              <a:rPr lang="en-US" sz="2800" dirty="0"/>
              <a:t> se </a:t>
            </a:r>
            <a:r>
              <a:rPr lang="en-US" sz="2800" dirty="0" err="1"/>
              <a:t>usaron</a:t>
            </a:r>
            <a:r>
              <a:rPr lang="en-US" sz="2800" dirty="0"/>
              <a:t> en </a:t>
            </a:r>
            <a:r>
              <a:rPr lang="en-US" sz="2800" dirty="0" err="1" smtClean="0"/>
              <a:t>cierta</a:t>
            </a:r>
            <a:r>
              <a:rPr lang="en-US" sz="2800" dirty="0" smtClean="0"/>
              <a:t> propaganda</a:t>
            </a:r>
            <a:r>
              <a:rPr lang="en-US" sz="2800" dirty="0"/>
              <a:t>, </a:t>
            </a:r>
            <a:r>
              <a:rPr lang="en-US" sz="2800" dirty="0" err="1"/>
              <a:t>otro</a:t>
            </a:r>
            <a:r>
              <a:rPr lang="en-US" sz="2800" dirty="0"/>
              <a:t> </a:t>
            </a:r>
            <a:r>
              <a:rPr lang="en-US" sz="2800" dirty="0" err="1"/>
              <a:t>podría</a:t>
            </a:r>
            <a:r>
              <a:rPr lang="en-US" sz="2800" dirty="0"/>
              <a:t> </a:t>
            </a:r>
            <a:r>
              <a:rPr lang="en-US" sz="2800" dirty="0" err="1"/>
              <a:t>describir</a:t>
            </a:r>
            <a:r>
              <a:rPr lang="en-US" sz="2800" dirty="0"/>
              <a:t> el </a:t>
            </a:r>
            <a:r>
              <a:rPr lang="en-US" sz="2800" dirty="0" err="1"/>
              <a:t>estado</a:t>
            </a:r>
            <a:r>
              <a:rPr lang="en-US" sz="2800" dirty="0"/>
              <a:t> o la </a:t>
            </a:r>
            <a:r>
              <a:rPr lang="en-US" sz="2800" dirty="0" err="1"/>
              <a:t>credibilidad</a:t>
            </a:r>
            <a:r>
              <a:rPr lang="en-US" sz="2800" dirty="0"/>
              <a:t> de </a:t>
            </a:r>
            <a:r>
              <a:rPr lang="en-US" sz="2800" dirty="0" err="1"/>
              <a:t>las</a:t>
            </a:r>
            <a:r>
              <a:rPr lang="en-US" sz="2800" dirty="0"/>
              <a:t> </a:t>
            </a:r>
            <a:r>
              <a:rPr lang="en-US" sz="2800" dirty="0" err="1"/>
              <a:t>fuentes</a:t>
            </a:r>
            <a:r>
              <a:rPr lang="en-US" sz="2800" dirty="0"/>
              <a:t> en </a:t>
            </a:r>
            <a:r>
              <a:rPr lang="en-US" sz="2800" dirty="0" err="1"/>
              <a:t>mensajes</a:t>
            </a:r>
            <a:r>
              <a:rPr lang="en-US" sz="2800" dirty="0"/>
              <a:t> </a:t>
            </a:r>
            <a:r>
              <a:rPr lang="en-US" sz="2800" dirty="0" err="1"/>
              <a:t>persuasivos</a:t>
            </a:r>
            <a:r>
              <a:rPr lang="en-US" sz="2800" dirty="0"/>
              <a:t>, </a:t>
            </a:r>
            <a:r>
              <a:rPr lang="en-US" sz="2800" dirty="0" err="1"/>
              <a:t>otro</a:t>
            </a:r>
            <a:r>
              <a:rPr lang="en-US" sz="2800" dirty="0"/>
              <a:t> </a:t>
            </a:r>
            <a:r>
              <a:rPr lang="en-US" sz="2800" dirty="0" err="1"/>
              <a:t>podría</a:t>
            </a:r>
            <a:r>
              <a:rPr lang="en-US" sz="2800" dirty="0"/>
              <a:t> </a:t>
            </a:r>
            <a:r>
              <a:rPr lang="en-US" sz="2800" dirty="0" err="1"/>
              <a:t>describir</a:t>
            </a:r>
            <a:r>
              <a:rPr lang="en-US" sz="2800" dirty="0"/>
              <a:t> los </a:t>
            </a:r>
            <a:r>
              <a:rPr lang="en-US" sz="2800" dirty="0" err="1"/>
              <a:t>valores</a:t>
            </a:r>
            <a:r>
              <a:rPr lang="en-US" sz="2800" dirty="0"/>
              <a:t> </a:t>
            </a:r>
            <a:r>
              <a:rPr lang="en-US" sz="2800" dirty="0" err="1"/>
              <a:t>reflejados</a:t>
            </a:r>
            <a:r>
              <a:rPr lang="en-US" sz="2800" dirty="0"/>
              <a:t> en </a:t>
            </a:r>
            <a:r>
              <a:rPr lang="en-US" sz="2800" dirty="0" err="1"/>
              <a:t>las</a:t>
            </a:r>
            <a:r>
              <a:rPr lang="en-US" sz="2800" dirty="0"/>
              <a:t> </a:t>
            </a:r>
            <a:r>
              <a:rPr lang="en-US" sz="2800" dirty="0" err="1"/>
              <a:t>películas</a:t>
            </a:r>
            <a:r>
              <a:rPr lang="en-US" sz="2800" dirty="0"/>
              <a:t> </a:t>
            </a:r>
            <a:r>
              <a:rPr lang="en-US" sz="2800" dirty="0" err="1"/>
              <a:t>protagonizadas</a:t>
            </a:r>
            <a:r>
              <a:rPr lang="en-US" sz="2800" dirty="0"/>
              <a:t> </a:t>
            </a:r>
            <a:r>
              <a:rPr lang="en-US" sz="2800" dirty="0" err="1"/>
              <a:t>por</a:t>
            </a:r>
            <a:r>
              <a:rPr lang="en-US" sz="2800" dirty="0"/>
              <a:t> </a:t>
            </a:r>
            <a:r>
              <a:rPr lang="en-US" sz="2800" dirty="0" err="1"/>
              <a:t>una</a:t>
            </a:r>
            <a:r>
              <a:rPr lang="en-US" sz="2800" dirty="0"/>
              <a:t> </a:t>
            </a:r>
            <a:r>
              <a:rPr lang="en-US" sz="2800" dirty="0" err="1"/>
              <a:t>estrella</a:t>
            </a:r>
            <a:r>
              <a:rPr lang="en-US" sz="2800" dirty="0"/>
              <a:t> popular, y </a:t>
            </a:r>
            <a:r>
              <a:rPr lang="en-US" sz="2800" dirty="0" err="1"/>
              <a:t>otros</a:t>
            </a:r>
            <a:r>
              <a:rPr lang="en-US" sz="2800" dirty="0"/>
              <a:t> </a:t>
            </a:r>
            <a:r>
              <a:rPr lang="en-US" sz="2800" dirty="0" err="1"/>
              <a:t>podrían</a:t>
            </a:r>
            <a:r>
              <a:rPr lang="en-US" sz="2800" dirty="0"/>
              <a:t> </a:t>
            </a:r>
            <a:r>
              <a:rPr lang="en-US" sz="2800" dirty="0" err="1"/>
              <a:t>analizar</a:t>
            </a:r>
            <a:r>
              <a:rPr lang="en-US" sz="2800" dirty="0"/>
              <a:t> </a:t>
            </a:r>
            <a:r>
              <a:rPr lang="en-US" sz="2800" dirty="0" err="1"/>
              <a:t>si</a:t>
            </a:r>
            <a:r>
              <a:rPr lang="en-US" sz="2800" dirty="0"/>
              <a:t> </a:t>
            </a:r>
            <a:r>
              <a:rPr lang="en-US" sz="2800" dirty="0" smtClean="0"/>
              <a:t>el </a:t>
            </a:r>
            <a:r>
              <a:rPr lang="en-US" sz="2800" dirty="0" err="1"/>
              <a:t>comportamiento</a:t>
            </a:r>
            <a:r>
              <a:rPr lang="en-US" sz="2800" dirty="0"/>
              <a:t> antisocial </a:t>
            </a:r>
            <a:r>
              <a:rPr lang="en-US" sz="2800" dirty="0" err="1"/>
              <a:t>fue</a:t>
            </a:r>
            <a:r>
              <a:rPr lang="en-US" sz="2800" dirty="0"/>
              <a:t> </a:t>
            </a:r>
            <a:r>
              <a:rPr lang="en-US" sz="2800" dirty="0" err="1"/>
              <a:t>sancionado</a:t>
            </a:r>
            <a:r>
              <a:rPr lang="en-US" sz="2800" dirty="0"/>
              <a:t>, </a:t>
            </a:r>
            <a:r>
              <a:rPr lang="en-US" sz="2800" dirty="0" err="1"/>
              <a:t>aplaudido</a:t>
            </a:r>
            <a:r>
              <a:rPr lang="en-US" sz="2800" dirty="0"/>
              <a:t> o </a:t>
            </a:r>
            <a:r>
              <a:rPr lang="en-US" sz="2800" dirty="0" err="1"/>
              <a:t>ignorado</a:t>
            </a:r>
            <a:r>
              <a:rPr lang="en-US" sz="2800" dirty="0"/>
              <a:t> en los </a:t>
            </a:r>
            <a:r>
              <a:rPr lang="en-US" sz="2800" dirty="0" err="1"/>
              <a:t>programas</a:t>
            </a:r>
            <a:r>
              <a:rPr lang="en-US" sz="2800" dirty="0"/>
              <a:t> </a:t>
            </a:r>
            <a:r>
              <a:rPr lang="en-US" sz="2800" dirty="0" err="1"/>
              <a:t>populares</a:t>
            </a:r>
            <a:r>
              <a:rPr lang="en-US" sz="2800" dirty="0"/>
              <a:t> de </a:t>
            </a:r>
            <a:r>
              <a:rPr lang="en-US" sz="2800" dirty="0" err="1"/>
              <a:t>televisión</a:t>
            </a:r>
            <a:r>
              <a:rPr lang="en-US" sz="2800" dirty="0"/>
              <a:t>. </a:t>
            </a:r>
            <a:endParaRPr lang="en-US" sz="2800" dirty="0" smtClean="0"/>
          </a:p>
        </p:txBody>
      </p:sp>
    </p:spTree>
    <p:extLst>
      <p:ext uri="{BB962C8B-B14F-4D97-AF65-F5344CB8AC3E}">
        <p14:creationId xmlns:p14="http://schemas.microsoft.com/office/powerpoint/2010/main" val="223474864"/>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17</a:t>
            </a:fld>
            <a:endParaRPr lang="en-US" sz="1600" dirty="0"/>
          </a:p>
        </p:txBody>
      </p:sp>
      <p:sp>
        <p:nvSpPr>
          <p:cNvPr id="8" name="Título 1"/>
          <p:cNvSpPr txBox="1">
            <a:spLocks/>
          </p:cNvSpPr>
          <p:nvPr/>
        </p:nvSpPr>
        <p:spPr>
          <a:xfrm>
            <a:off x="770399" y="595018"/>
            <a:ext cx="10325749" cy="877720"/>
          </a:xfrm>
          <a:prstGeom prst="rect">
            <a:avLst/>
          </a:prstGeom>
        </p:spPr>
        <p:txBody>
          <a:bodyPr>
            <a:normAutofit fontScale="92500"/>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s-ES" sz="4400" dirty="0" smtClean="0"/>
              <a:t>Investigación en las ciencias de la comunicación</a:t>
            </a:r>
            <a:endParaRPr lang="en-US" sz="4400" dirty="0"/>
          </a:p>
          <a:p>
            <a:endParaRPr lang="en-US" sz="4400" dirty="0"/>
          </a:p>
        </p:txBody>
      </p:sp>
      <p:sp>
        <p:nvSpPr>
          <p:cNvPr id="5" name="Marcador de contenido 2"/>
          <p:cNvSpPr txBox="1">
            <a:spLocks/>
          </p:cNvSpPr>
          <p:nvPr/>
        </p:nvSpPr>
        <p:spPr>
          <a:xfrm>
            <a:off x="770399" y="2117557"/>
            <a:ext cx="10522441" cy="4351377"/>
          </a:xfrm>
          <a:prstGeom prst="rect">
            <a:avLst/>
          </a:prstGeom>
        </p:spPr>
        <p:txBody>
          <a:bodyPr>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r>
              <a:rPr lang="en-US" sz="2800" dirty="0" err="1" smtClean="0"/>
              <a:t>Ejemplo</a:t>
            </a:r>
            <a:r>
              <a:rPr lang="en-US" sz="2800" dirty="0" smtClean="0"/>
              <a:t>: se </a:t>
            </a:r>
            <a:r>
              <a:rPr lang="en-US" sz="2800" dirty="0"/>
              <a:t>ha </a:t>
            </a:r>
            <a:r>
              <a:rPr lang="en-US" sz="2800" dirty="0" err="1"/>
              <a:t>investigado</a:t>
            </a:r>
            <a:r>
              <a:rPr lang="en-US" sz="2800" dirty="0"/>
              <a:t> y </a:t>
            </a:r>
            <a:r>
              <a:rPr lang="en-US" sz="2800" dirty="0" err="1"/>
              <a:t>concluido</a:t>
            </a:r>
            <a:r>
              <a:rPr lang="en-US" sz="2800" dirty="0"/>
              <a:t> </a:t>
            </a:r>
            <a:r>
              <a:rPr lang="en-US" sz="2800" dirty="0" err="1"/>
              <a:t>que</a:t>
            </a:r>
            <a:r>
              <a:rPr lang="en-US" sz="2800" dirty="0"/>
              <a:t> los </a:t>
            </a:r>
            <a:r>
              <a:rPr lang="en-US" sz="2800" dirty="0" err="1"/>
              <a:t>mensajes</a:t>
            </a:r>
            <a:r>
              <a:rPr lang="en-US" sz="2800" dirty="0"/>
              <a:t> de los </a:t>
            </a:r>
            <a:r>
              <a:rPr lang="en-US" sz="2800" dirty="0" err="1"/>
              <a:t>medios</a:t>
            </a:r>
            <a:r>
              <a:rPr lang="en-US" sz="2800" dirty="0"/>
              <a:t> de </a:t>
            </a:r>
            <a:r>
              <a:rPr lang="en-US" sz="2800" dirty="0" err="1"/>
              <a:t>comunicación</a:t>
            </a:r>
            <a:r>
              <a:rPr lang="en-US" sz="2800" dirty="0"/>
              <a:t> </a:t>
            </a:r>
            <a:r>
              <a:rPr lang="en-US" sz="2800" dirty="0" err="1"/>
              <a:t>suelen</a:t>
            </a:r>
            <a:r>
              <a:rPr lang="en-US" sz="2800" dirty="0"/>
              <a:t> </a:t>
            </a:r>
            <a:r>
              <a:rPr lang="en-US" sz="2800" dirty="0" err="1"/>
              <a:t>ser</a:t>
            </a:r>
            <a:r>
              <a:rPr lang="en-US" sz="2800" dirty="0"/>
              <a:t> </a:t>
            </a:r>
            <a:r>
              <a:rPr lang="en-US" sz="2800" dirty="0" err="1"/>
              <a:t>efectivos</a:t>
            </a:r>
            <a:r>
              <a:rPr lang="en-US" sz="2800" dirty="0"/>
              <a:t> para </a:t>
            </a:r>
            <a:r>
              <a:rPr lang="en-US" sz="2800" dirty="0" err="1"/>
              <a:t>cambiar</a:t>
            </a:r>
            <a:r>
              <a:rPr lang="en-US" sz="2800" dirty="0"/>
              <a:t> el </a:t>
            </a:r>
            <a:r>
              <a:rPr lang="en-US" sz="2800" i="1" dirty="0" err="1"/>
              <a:t>conocimiento</a:t>
            </a:r>
            <a:r>
              <a:rPr lang="en-US" sz="2800" dirty="0"/>
              <a:t> de los </a:t>
            </a:r>
            <a:r>
              <a:rPr lang="en-US" sz="2800" dirty="0" err="1"/>
              <a:t>sujetos</a:t>
            </a:r>
            <a:r>
              <a:rPr lang="en-US" sz="2800" dirty="0"/>
              <a:t>, </a:t>
            </a:r>
            <a:r>
              <a:rPr lang="en-US" sz="2800" dirty="0" err="1"/>
              <a:t>pero</a:t>
            </a:r>
            <a:r>
              <a:rPr lang="en-US" sz="2800" dirty="0"/>
              <a:t> </a:t>
            </a:r>
            <a:r>
              <a:rPr lang="en-US" sz="2800" b="1" dirty="0"/>
              <a:t>no</a:t>
            </a:r>
            <a:r>
              <a:rPr lang="en-US" sz="2800" dirty="0"/>
              <a:t> </a:t>
            </a:r>
            <a:r>
              <a:rPr lang="en-US" sz="2800" dirty="0" err="1"/>
              <a:t>las</a:t>
            </a:r>
            <a:r>
              <a:rPr lang="en-US" sz="2800" dirty="0"/>
              <a:t> </a:t>
            </a:r>
            <a:r>
              <a:rPr lang="en-US" sz="2800" dirty="0" err="1"/>
              <a:t>actitudes</a:t>
            </a:r>
            <a:r>
              <a:rPr lang="en-US" sz="2800" dirty="0"/>
              <a:t> o </a:t>
            </a:r>
            <a:r>
              <a:rPr lang="en-US" sz="2800" dirty="0" err="1"/>
              <a:t>comportamientos</a:t>
            </a:r>
            <a:r>
              <a:rPr lang="en-US" sz="2800" dirty="0"/>
              <a:t> </a:t>
            </a:r>
            <a:r>
              <a:rPr lang="en-US" sz="2800" dirty="0" err="1"/>
              <a:t>específicos</a:t>
            </a:r>
            <a:r>
              <a:rPr lang="en-US" sz="2800" dirty="0"/>
              <a:t>. </a:t>
            </a:r>
            <a:endParaRPr lang="en-US" sz="2800" dirty="0" smtClean="0"/>
          </a:p>
          <a:p>
            <a:r>
              <a:rPr lang="en-US" sz="2800" dirty="0" smtClean="0"/>
              <a:t>Las </a:t>
            </a:r>
            <a:r>
              <a:rPr lang="en-US" sz="2800" i="1" dirty="0" err="1"/>
              <a:t>relaciones</a:t>
            </a:r>
            <a:r>
              <a:rPr lang="en-US" sz="2800" i="1" dirty="0"/>
              <a:t> </a:t>
            </a:r>
            <a:r>
              <a:rPr lang="en-US" sz="2800" i="1" dirty="0" err="1"/>
              <a:t>sociales</a:t>
            </a:r>
            <a:r>
              <a:rPr lang="en-US" sz="2800" dirty="0"/>
              <a:t>, </a:t>
            </a:r>
            <a:r>
              <a:rPr lang="en-US" sz="2800" dirty="0" err="1"/>
              <a:t>como</a:t>
            </a:r>
            <a:r>
              <a:rPr lang="en-US" sz="2800" dirty="0"/>
              <a:t> la </a:t>
            </a:r>
            <a:r>
              <a:rPr lang="en-US" sz="2800" dirty="0" err="1"/>
              <a:t>participación</a:t>
            </a:r>
            <a:r>
              <a:rPr lang="en-US" sz="2800" dirty="0"/>
              <a:t> de la </a:t>
            </a:r>
            <a:r>
              <a:rPr lang="en-US" sz="2800" dirty="0" err="1"/>
              <a:t>familia</a:t>
            </a:r>
            <a:r>
              <a:rPr lang="en-US" sz="2800" dirty="0"/>
              <a:t> y la </a:t>
            </a:r>
            <a:r>
              <a:rPr lang="en-US" sz="2800" dirty="0" err="1"/>
              <a:t>comunidad</a:t>
            </a:r>
            <a:r>
              <a:rPr lang="en-US" sz="2800" dirty="0"/>
              <a:t>, </a:t>
            </a:r>
            <a:r>
              <a:rPr lang="en-US" sz="2800" dirty="0" err="1"/>
              <a:t>suelen</a:t>
            </a:r>
            <a:r>
              <a:rPr lang="en-US" sz="2800" dirty="0"/>
              <a:t> </a:t>
            </a:r>
            <a:r>
              <a:rPr lang="en-US" sz="2800" dirty="0" err="1"/>
              <a:t>ser</a:t>
            </a:r>
            <a:r>
              <a:rPr lang="en-US" sz="2800" dirty="0"/>
              <a:t> </a:t>
            </a:r>
            <a:r>
              <a:rPr lang="en-US" sz="2800" dirty="0" err="1"/>
              <a:t>predictores</a:t>
            </a:r>
            <a:r>
              <a:rPr lang="en-US" sz="2800" dirty="0"/>
              <a:t> </a:t>
            </a:r>
            <a:r>
              <a:rPr lang="en-US" sz="2800" dirty="0" err="1"/>
              <a:t>importantes</a:t>
            </a:r>
            <a:r>
              <a:rPr lang="en-US" sz="2800" dirty="0"/>
              <a:t> de </a:t>
            </a:r>
            <a:r>
              <a:rPr lang="en-US" sz="2800" dirty="0" err="1"/>
              <a:t>las</a:t>
            </a:r>
            <a:r>
              <a:rPr lang="en-US" sz="2800" dirty="0"/>
              <a:t> </a:t>
            </a:r>
            <a:r>
              <a:rPr lang="en-US" sz="2800" dirty="0" err="1"/>
              <a:t>actitudes</a:t>
            </a:r>
            <a:r>
              <a:rPr lang="en-US" sz="2800" dirty="0"/>
              <a:t> y </a:t>
            </a:r>
            <a:r>
              <a:rPr lang="en-US" sz="2800" dirty="0" err="1"/>
              <a:t>comportamientos</a:t>
            </a:r>
            <a:r>
              <a:rPr lang="en-US" sz="2800" dirty="0"/>
              <a:t> de </a:t>
            </a:r>
            <a:r>
              <a:rPr lang="en-US" sz="2800" dirty="0" err="1"/>
              <a:t>las</a:t>
            </a:r>
            <a:r>
              <a:rPr lang="en-US" sz="2800" dirty="0"/>
              <a:t> personas, y </a:t>
            </a:r>
            <a:r>
              <a:rPr lang="en-US" sz="2800" dirty="0" err="1"/>
              <a:t>las</a:t>
            </a:r>
            <a:r>
              <a:rPr lang="en-US" sz="2800" dirty="0"/>
              <a:t> </a:t>
            </a:r>
            <a:r>
              <a:rPr lang="en-US" sz="2800" dirty="0" err="1"/>
              <a:t>redes</a:t>
            </a:r>
            <a:r>
              <a:rPr lang="en-US" sz="2800" dirty="0"/>
              <a:t> de </a:t>
            </a:r>
            <a:r>
              <a:rPr lang="en-US" sz="2800" dirty="0" err="1"/>
              <a:t>influencia</a:t>
            </a:r>
            <a:r>
              <a:rPr lang="en-US" sz="2800" dirty="0"/>
              <a:t> personal se </a:t>
            </a:r>
            <a:r>
              <a:rPr lang="en-US" sz="2800" dirty="0" err="1" smtClean="0"/>
              <a:t>identifican</a:t>
            </a:r>
            <a:r>
              <a:rPr lang="en-US" sz="2800" dirty="0" smtClean="0"/>
              <a:t> </a:t>
            </a:r>
            <a:r>
              <a:rPr lang="en-US" sz="2800" dirty="0" err="1"/>
              <a:t>como</a:t>
            </a:r>
            <a:r>
              <a:rPr lang="en-US" sz="2800" dirty="0"/>
              <a:t> </a:t>
            </a:r>
            <a:r>
              <a:rPr lang="en-US" sz="2800" dirty="0" err="1"/>
              <a:t>factores</a:t>
            </a:r>
            <a:r>
              <a:rPr lang="en-US" sz="2800" dirty="0"/>
              <a:t> clave </a:t>
            </a:r>
            <a:r>
              <a:rPr lang="en-US" sz="2800" dirty="0" err="1"/>
              <a:t>que</a:t>
            </a:r>
            <a:r>
              <a:rPr lang="en-US" sz="2800" dirty="0"/>
              <a:t> </a:t>
            </a:r>
            <a:r>
              <a:rPr lang="en-US" sz="2800" dirty="0" err="1"/>
              <a:t>influyen</a:t>
            </a:r>
            <a:r>
              <a:rPr lang="en-US" sz="2800" dirty="0"/>
              <a:t> en </a:t>
            </a:r>
            <a:r>
              <a:rPr lang="en-US" sz="2800" dirty="0" err="1"/>
              <a:t>sus</a:t>
            </a:r>
            <a:r>
              <a:rPr lang="en-US" sz="2800" dirty="0"/>
              <a:t> </a:t>
            </a:r>
            <a:r>
              <a:rPr lang="en-US" sz="2800" dirty="0" err="1"/>
              <a:t>decisiones</a:t>
            </a:r>
            <a:r>
              <a:rPr lang="en-US" sz="2800" dirty="0"/>
              <a:t> (Carey, 1996). </a:t>
            </a:r>
            <a:endParaRPr lang="en-US" sz="2800" dirty="0" smtClean="0"/>
          </a:p>
        </p:txBody>
      </p:sp>
    </p:spTree>
    <p:extLst>
      <p:ext uri="{BB962C8B-B14F-4D97-AF65-F5344CB8AC3E}">
        <p14:creationId xmlns:p14="http://schemas.microsoft.com/office/powerpoint/2010/main" val="2116383466"/>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18</a:t>
            </a:fld>
            <a:endParaRPr lang="en-US" sz="1600" dirty="0"/>
          </a:p>
        </p:txBody>
      </p:sp>
      <p:sp>
        <p:nvSpPr>
          <p:cNvPr id="8" name="Título 1"/>
          <p:cNvSpPr txBox="1">
            <a:spLocks/>
          </p:cNvSpPr>
          <p:nvPr/>
        </p:nvSpPr>
        <p:spPr>
          <a:xfrm>
            <a:off x="770399" y="595018"/>
            <a:ext cx="10325749" cy="877720"/>
          </a:xfrm>
          <a:prstGeom prst="rect">
            <a:avLst/>
          </a:prstGeom>
        </p:spPr>
        <p:txBody>
          <a:bodyPr>
            <a:normAutofit fontScale="92500"/>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s-ES" sz="4400" dirty="0" smtClean="0"/>
              <a:t>Investigación en las ciencias de la comunicación</a:t>
            </a:r>
            <a:endParaRPr lang="en-US" sz="4400" dirty="0"/>
          </a:p>
          <a:p>
            <a:endParaRPr lang="en-US" sz="4400" dirty="0"/>
          </a:p>
        </p:txBody>
      </p:sp>
      <p:sp>
        <p:nvSpPr>
          <p:cNvPr id="5" name="Marcador de contenido 2"/>
          <p:cNvSpPr txBox="1">
            <a:spLocks/>
          </p:cNvSpPr>
          <p:nvPr/>
        </p:nvSpPr>
        <p:spPr>
          <a:xfrm>
            <a:off x="770399" y="1949116"/>
            <a:ext cx="10522441" cy="4351377"/>
          </a:xfrm>
          <a:prstGeom prst="rect">
            <a:avLst/>
          </a:prstGeom>
        </p:spPr>
        <p:txBody>
          <a:bodyPr>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buNone/>
            </a:pPr>
            <a:r>
              <a:rPr lang="en-US" sz="2800" dirty="0" err="1" smtClean="0"/>
              <a:t>Temas</a:t>
            </a:r>
            <a:r>
              <a:rPr lang="en-US" sz="2800" dirty="0" smtClean="0"/>
              <a:t> de inter</a:t>
            </a:r>
            <a:r>
              <a:rPr lang="es-ES" sz="2800" dirty="0" err="1" smtClean="0"/>
              <a:t>és</a:t>
            </a:r>
            <a:r>
              <a:rPr lang="es-ES" sz="2800" dirty="0" smtClean="0"/>
              <a:t> de investigación:</a:t>
            </a:r>
          </a:p>
          <a:p>
            <a:pPr>
              <a:buFont typeface="Wingdings" charset="2"/>
              <a:buChar char="Ø"/>
            </a:pPr>
            <a:r>
              <a:rPr lang="en-US" sz="2800" dirty="0" smtClean="0"/>
              <a:t>Propaganda</a:t>
            </a:r>
          </a:p>
          <a:p>
            <a:pPr>
              <a:buFont typeface="Wingdings" charset="2"/>
              <a:buChar char="Ø"/>
            </a:pPr>
            <a:r>
              <a:rPr lang="en-US" sz="2800" dirty="0" smtClean="0"/>
              <a:t>popular </a:t>
            </a:r>
            <a:r>
              <a:rPr lang="en-US" sz="2800" dirty="0"/>
              <a:t>comics or </a:t>
            </a:r>
            <a:r>
              <a:rPr lang="en-US" sz="2800" dirty="0" smtClean="0"/>
              <a:t>films</a:t>
            </a:r>
          </a:p>
          <a:p>
            <a:pPr>
              <a:buFont typeface="Wingdings" charset="2"/>
              <a:buChar char="Ø"/>
            </a:pPr>
            <a:r>
              <a:rPr lang="en-US" sz="2800" dirty="0"/>
              <a:t>p</a:t>
            </a:r>
            <a:r>
              <a:rPr lang="en-US" sz="2800" dirty="0" smtClean="0"/>
              <a:t>ornography</a:t>
            </a:r>
          </a:p>
          <a:p>
            <a:pPr>
              <a:buFont typeface="Wingdings" charset="2"/>
              <a:buChar char="Ø"/>
            </a:pPr>
            <a:r>
              <a:rPr lang="en-US" sz="2800" dirty="0" smtClean="0"/>
              <a:t>political promises</a:t>
            </a:r>
          </a:p>
          <a:p>
            <a:pPr>
              <a:buFont typeface="Wingdings" charset="2"/>
              <a:buChar char="Ø"/>
            </a:pPr>
            <a:r>
              <a:rPr lang="en-US" sz="2800" dirty="0" smtClean="0"/>
              <a:t>or </a:t>
            </a:r>
            <a:r>
              <a:rPr lang="en-US" sz="2800" dirty="0"/>
              <a:t>persuasive advertisements</a:t>
            </a:r>
          </a:p>
        </p:txBody>
      </p:sp>
      <p:sp>
        <p:nvSpPr>
          <p:cNvPr id="3" name="CuadroTexto 2"/>
          <p:cNvSpPr txBox="1"/>
          <p:nvPr/>
        </p:nvSpPr>
        <p:spPr>
          <a:xfrm>
            <a:off x="938463" y="5727032"/>
            <a:ext cx="2729722" cy="461665"/>
          </a:xfrm>
          <a:prstGeom prst="rect">
            <a:avLst/>
          </a:prstGeom>
          <a:noFill/>
        </p:spPr>
        <p:txBody>
          <a:bodyPr wrap="none" rtlCol="0">
            <a:spAutoFit/>
          </a:bodyPr>
          <a:lstStyle/>
          <a:p>
            <a:r>
              <a:rPr lang="en-US" sz="2400" dirty="0" smtClean="0"/>
              <a:t>En </a:t>
            </a:r>
            <a:r>
              <a:rPr lang="en-US" sz="2400" dirty="0" err="1" smtClean="0"/>
              <a:t>medios</a:t>
            </a:r>
            <a:r>
              <a:rPr lang="en-US" sz="2400" dirty="0" smtClean="0"/>
              <a:t> </a:t>
            </a:r>
            <a:r>
              <a:rPr lang="en-US" sz="2400" dirty="0" err="1" smtClean="0"/>
              <a:t>digitales</a:t>
            </a:r>
            <a:r>
              <a:rPr lang="en-US" sz="2400" dirty="0" smtClean="0"/>
              <a:t>?</a:t>
            </a:r>
            <a:endParaRPr lang="en-US" sz="2400" dirty="0"/>
          </a:p>
        </p:txBody>
      </p:sp>
    </p:spTree>
    <p:extLst>
      <p:ext uri="{BB962C8B-B14F-4D97-AF65-F5344CB8AC3E}">
        <p14:creationId xmlns:p14="http://schemas.microsoft.com/office/powerpoint/2010/main" val="1662887821"/>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19</a:t>
            </a:fld>
            <a:endParaRPr lang="en-US" sz="1600" dirty="0"/>
          </a:p>
        </p:txBody>
      </p:sp>
      <p:sp>
        <p:nvSpPr>
          <p:cNvPr id="8" name="Título 1"/>
          <p:cNvSpPr txBox="1">
            <a:spLocks/>
          </p:cNvSpPr>
          <p:nvPr/>
        </p:nvSpPr>
        <p:spPr>
          <a:xfrm>
            <a:off x="770399" y="595018"/>
            <a:ext cx="10325749" cy="877720"/>
          </a:xfrm>
          <a:prstGeom prst="rect">
            <a:avLst/>
          </a:prstGeom>
        </p:spPr>
        <p:txBody>
          <a:bodyPr>
            <a:normAutofit fontScale="92500"/>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s-ES" sz="4400" dirty="0" smtClean="0"/>
              <a:t>Investigación en las ciencias de la comunicación</a:t>
            </a:r>
            <a:endParaRPr lang="en-US" sz="4400" dirty="0"/>
          </a:p>
          <a:p>
            <a:endParaRPr lang="en-US" sz="4400" dirty="0"/>
          </a:p>
        </p:txBody>
      </p:sp>
      <p:sp>
        <p:nvSpPr>
          <p:cNvPr id="5" name="Marcador de contenido 2"/>
          <p:cNvSpPr txBox="1">
            <a:spLocks/>
          </p:cNvSpPr>
          <p:nvPr/>
        </p:nvSpPr>
        <p:spPr>
          <a:xfrm>
            <a:off x="907560" y="2021305"/>
            <a:ext cx="10385280" cy="4447630"/>
          </a:xfrm>
          <a:prstGeom prst="rect">
            <a:avLst/>
          </a:prstGeom>
        </p:spPr>
        <p:txBody>
          <a:bodyPr>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342900" indent="-342900">
              <a:spcBef>
                <a:spcPts val="600"/>
              </a:spcBef>
              <a:spcAft>
                <a:spcPts val="600"/>
              </a:spcAft>
              <a:buFont typeface="Arial" charset="0"/>
              <a:buChar char="•"/>
            </a:pPr>
            <a:r>
              <a:rPr lang="es-ES_tradnl" sz="2800" dirty="0"/>
              <a:t>A pesar del creciente interés en lo que las personas hacen con los mensajes de los medios y </a:t>
            </a:r>
            <a:r>
              <a:rPr lang="es-ES_tradnl" sz="2800" dirty="0" smtClean="0"/>
              <a:t>cómo, </a:t>
            </a:r>
            <a:r>
              <a:rPr lang="es-ES_tradnl" sz="2800" dirty="0"/>
              <a:t>o si aprenden de ellos, en lugar de un poderoso efecto centrado en lo que los medios hacen con las actitudes de las personas, el análisis de contenido </a:t>
            </a:r>
            <a:r>
              <a:rPr lang="es-ES_tradnl" sz="2800" dirty="0" smtClean="0"/>
              <a:t>es un </a:t>
            </a:r>
            <a:r>
              <a:rPr lang="es-ES_tradnl" sz="2800" dirty="0"/>
              <a:t>medio importante para clasificar todas las formas de contenido</a:t>
            </a:r>
            <a:r>
              <a:rPr lang="es-ES_tradnl" sz="2800"/>
              <a:t>. </a:t>
            </a:r>
            <a:endParaRPr lang="es-ES_tradnl" sz="2800" dirty="0" smtClean="0"/>
          </a:p>
        </p:txBody>
      </p:sp>
    </p:spTree>
    <p:extLst>
      <p:ext uri="{BB962C8B-B14F-4D97-AF65-F5344CB8AC3E}">
        <p14:creationId xmlns:p14="http://schemas.microsoft.com/office/powerpoint/2010/main" val="234333349"/>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2</a:t>
            </a:fld>
            <a:endParaRPr lang="en-US" sz="1600" dirty="0"/>
          </a:p>
        </p:txBody>
      </p:sp>
      <p:sp>
        <p:nvSpPr>
          <p:cNvPr id="8" name="Título 1"/>
          <p:cNvSpPr txBox="1">
            <a:spLocks/>
          </p:cNvSpPr>
          <p:nvPr/>
        </p:nvSpPr>
        <p:spPr>
          <a:xfrm>
            <a:off x="770399" y="595017"/>
            <a:ext cx="10325749" cy="1429789"/>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s-ES" sz="4400" dirty="0" smtClean="0"/>
              <a:t>Objetivos del curso</a:t>
            </a:r>
            <a:endParaRPr lang="en-US" sz="4400" dirty="0"/>
          </a:p>
        </p:txBody>
      </p:sp>
      <p:sp>
        <p:nvSpPr>
          <p:cNvPr id="5" name="Marcador de contenido 2"/>
          <p:cNvSpPr txBox="1">
            <a:spLocks/>
          </p:cNvSpPr>
          <p:nvPr/>
        </p:nvSpPr>
        <p:spPr>
          <a:xfrm>
            <a:off x="907560" y="2338282"/>
            <a:ext cx="10385280" cy="3817175"/>
          </a:xfrm>
          <a:prstGeom prst="rect">
            <a:avLst/>
          </a:prstGeom>
        </p:spPr>
        <p:txBody>
          <a:bodyPr>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lvl="0"/>
            <a:r>
              <a:rPr lang="es-ES_tradnl" sz="2400" dirty="0" smtClean="0"/>
              <a:t> </a:t>
            </a:r>
            <a:r>
              <a:rPr lang="es-AR" sz="2400" dirty="0"/>
              <a:t>- Comprender los conceptos e implicaciones relacionados a la recolección y análisis de datos tomados de medios sociales digitales.</a:t>
            </a:r>
            <a:endParaRPr lang="es-ES_tradnl" sz="2400" dirty="0"/>
          </a:p>
          <a:p>
            <a:r>
              <a:rPr lang="es-ES_tradnl" sz="2400" dirty="0"/>
              <a:t>- A</a:t>
            </a:r>
            <a:r>
              <a:rPr lang="es-AR" sz="2400" dirty="0"/>
              <a:t>plicar ciertas estrategias y herramientas de minería de datos de manera simple y general.</a:t>
            </a:r>
            <a:r>
              <a:rPr lang="es-ES_tradnl" sz="2400" dirty="0"/>
              <a:t> </a:t>
            </a:r>
            <a:endParaRPr lang="es-ES_tradnl" sz="2400" dirty="0" smtClean="0"/>
          </a:p>
        </p:txBody>
      </p:sp>
    </p:spTree>
    <p:extLst>
      <p:ext uri="{BB962C8B-B14F-4D97-AF65-F5344CB8AC3E}">
        <p14:creationId xmlns:p14="http://schemas.microsoft.com/office/powerpoint/2010/main" val="1518552010"/>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20</a:t>
            </a:fld>
            <a:endParaRPr lang="en-US" sz="1600" dirty="0"/>
          </a:p>
        </p:txBody>
      </p:sp>
      <p:sp>
        <p:nvSpPr>
          <p:cNvPr id="8" name="Título 1"/>
          <p:cNvSpPr txBox="1">
            <a:spLocks/>
          </p:cNvSpPr>
          <p:nvPr/>
        </p:nvSpPr>
        <p:spPr>
          <a:xfrm>
            <a:off x="770399" y="595018"/>
            <a:ext cx="10325749" cy="877720"/>
          </a:xfrm>
          <a:prstGeom prst="rect">
            <a:avLst/>
          </a:prstGeom>
        </p:spPr>
        <p:txBody>
          <a:bodyPr>
            <a:normAutofit fontScale="92500"/>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s-ES" sz="4400" dirty="0" smtClean="0"/>
              <a:t>Investigación en las ciencias de la comunicación</a:t>
            </a:r>
            <a:endParaRPr lang="en-US" sz="4400" dirty="0"/>
          </a:p>
          <a:p>
            <a:endParaRPr lang="en-US" sz="4400" dirty="0"/>
          </a:p>
        </p:txBody>
      </p:sp>
      <p:sp>
        <p:nvSpPr>
          <p:cNvPr id="5" name="Marcador de contenido 2"/>
          <p:cNvSpPr txBox="1">
            <a:spLocks/>
          </p:cNvSpPr>
          <p:nvPr/>
        </p:nvSpPr>
        <p:spPr>
          <a:xfrm>
            <a:off x="907560" y="1472739"/>
            <a:ext cx="10385280" cy="4996196"/>
          </a:xfrm>
          <a:prstGeom prst="rect">
            <a:avLst/>
          </a:prstGeom>
        </p:spPr>
        <p:txBody>
          <a:bodyPr>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342900" indent="-342900">
              <a:spcBef>
                <a:spcPts val="600"/>
              </a:spcBef>
              <a:spcAft>
                <a:spcPts val="600"/>
              </a:spcAft>
              <a:buFont typeface="Arial" charset="0"/>
              <a:buChar char="•"/>
            </a:pPr>
            <a:r>
              <a:rPr lang="es-ES_tradnl" sz="2400" dirty="0"/>
              <a:t>Los mensajes de comunicación que anteriormente podrían haber sido analizados debido a los supuestos efectos persuasivos ahora </a:t>
            </a:r>
            <a:r>
              <a:rPr lang="es-ES_tradnl" sz="2400" dirty="0" err="1"/>
              <a:t>est</a:t>
            </a:r>
            <a:r>
              <a:rPr lang="es-ES" sz="2400" dirty="0" err="1"/>
              <a:t>án</a:t>
            </a:r>
            <a:r>
              <a:rPr lang="es-ES_tradnl" sz="2400" dirty="0"/>
              <a:t> relacionados con diferencias en las gratificaciones psicológicas o sociales que los consumidores obtienen del uso de los medios (por ejemplo, escapar del aburrimiento, estar "conectado" a lo que está sucediendo o tener algo para hablar), a las diferencias en las imágenes cognitivas que desarrollan y retienen (por ejemplo, puntos de vista de los roles de género apropiados, de cuán seguro o "malo" es el mundo, o de la aceptabilidad de los actos antisociales), y a diferentes puntos de vista de lo que es importante en la agenda de los medios de comunicación (por ejemplo, qué temas en una campaña política valieron la pena considerar y qué atributos de los problemas fueron críticos).</a:t>
            </a:r>
          </a:p>
          <a:p>
            <a:pPr marL="342900" indent="-342900">
              <a:spcBef>
                <a:spcPts val="600"/>
              </a:spcBef>
              <a:spcAft>
                <a:spcPts val="600"/>
              </a:spcAft>
              <a:buFont typeface="Arial" charset="0"/>
              <a:buChar char="•"/>
            </a:pPr>
            <a:r>
              <a:rPr lang="es-ES_tradnl" sz="2400" dirty="0"/>
              <a:t>Estos desencadenan estudios adicionales destinados a medir las variables de contenido asociadas con esos usos y efectos.</a:t>
            </a:r>
            <a:endParaRPr lang="es-ES_tradnl" sz="2400" dirty="0"/>
          </a:p>
        </p:txBody>
      </p:sp>
    </p:spTree>
    <p:extLst>
      <p:ext uri="{BB962C8B-B14F-4D97-AF65-F5344CB8AC3E}">
        <p14:creationId xmlns:p14="http://schemas.microsoft.com/office/powerpoint/2010/main" val="200160269"/>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21</a:t>
            </a:fld>
            <a:endParaRPr lang="en-US" sz="1600" dirty="0"/>
          </a:p>
        </p:txBody>
      </p:sp>
      <p:sp>
        <p:nvSpPr>
          <p:cNvPr id="8" name="Título 1"/>
          <p:cNvSpPr txBox="1">
            <a:spLocks/>
          </p:cNvSpPr>
          <p:nvPr/>
        </p:nvSpPr>
        <p:spPr>
          <a:xfrm>
            <a:off x="770399" y="595018"/>
            <a:ext cx="10325749" cy="877720"/>
          </a:xfrm>
          <a:prstGeom prst="rect">
            <a:avLst/>
          </a:prstGeom>
        </p:spPr>
        <p:txBody>
          <a:bodyPr>
            <a:normAutofit fontScale="92500"/>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s-ES" sz="4400" dirty="0" smtClean="0"/>
              <a:t>Investigación en las ciencias de la comunicación</a:t>
            </a:r>
            <a:endParaRPr lang="en-US" sz="4400" dirty="0"/>
          </a:p>
          <a:p>
            <a:endParaRPr lang="en-US" sz="4400" dirty="0"/>
          </a:p>
        </p:txBody>
      </p:sp>
      <p:sp>
        <p:nvSpPr>
          <p:cNvPr id="5" name="Marcador de contenido 2"/>
          <p:cNvSpPr txBox="1">
            <a:spLocks/>
          </p:cNvSpPr>
          <p:nvPr/>
        </p:nvSpPr>
        <p:spPr>
          <a:xfrm>
            <a:off x="907560" y="1900989"/>
            <a:ext cx="10385280" cy="4567946"/>
          </a:xfrm>
          <a:prstGeom prst="rect">
            <a:avLst/>
          </a:prstGeom>
        </p:spPr>
        <p:txBody>
          <a:bodyPr>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342900" indent="-342900">
              <a:spcBef>
                <a:spcPts val="600"/>
              </a:spcBef>
              <a:spcAft>
                <a:spcPts val="600"/>
              </a:spcAft>
              <a:buFont typeface="Arial" charset="0"/>
              <a:buChar char="•"/>
            </a:pPr>
            <a:r>
              <a:rPr lang="es-ES_tradnl" sz="2800" dirty="0"/>
              <a:t>Han analizado el movimiento de los problemas políticos dentro y fuera de la agenda de los medios durante las campañas políticas, asumiendo que los lectores pueden reconocer las prioridades que los periodistas otorgan a los problemas y sus atributos (por énfasis, ubicación y cobertura repetida), internalizar esa agenda y usarla como base para las decisiones de </a:t>
            </a:r>
            <a:r>
              <a:rPr lang="es-ES_tradnl" sz="2800" dirty="0" smtClean="0"/>
              <a:t>votación.</a:t>
            </a:r>
            <a:endParaRPr lang="es-ES_tradnl" sz="2800" dirty="0" smtClean="0"/>
          </a:p>
        </p:txBody>
      </p:sp>
    </p:spTree>
    <p:extLst>
      <p:ext uri="{BB962C8B-B14F-4D97-AF65-F5344CB8AC3E}">
        <p14:creationId xmlns:p14="http://schemas.microsoft.com/office/powerpoint/2010/main" val="81186097"/>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22</a:t>
            </a:fld>
            <a:endParaRPr lang="en-US" sz="1600" dirty="0"/>
          </a:p>
        </p:txBody>
      </p:sp>
      <p:sp>
        <p:nvSpPr>
          <p:cNvPr id="8" name="Título 1"/>
          <p:cNvSpPr txBox="1">
            <a:spLocks/>
          </p:cNvSpPr>
          <p:nvPr/>
        </p:nvSpPr>
        <p:spPr>
          <a:xfrm>
            <a:off x="770399" y="595018"/>
            <a:ext cx="10325749" cy="877720"/>
          </a:xfrm>
          <a:prstGeom prst="rect">
            <a:avLst/>
          </a:prstGeom>
        </p:spPr>
        <p:txBody>
          <a:bodyPr>
            <a:normAutofit fontScale="92500"/>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s-ES" sz="4400" dirty="0" smtClean="0"/>
              <a:t>Investigación en las ciencias de la comunicación</a:t>
            </a:r>
            <a:endParaRPr lang="en-US" sz="4400" dirty="0"/>
          </a:p>
          <a:p>
            <a:endParaRPr lang="en-US" sz="4400" dirty="0"/>
          </a:p>
        </p:txBody>
      </p:sp>
      <p:sp>
        <p:nvSpPr>
          <p:cNvPr id="5" name="Marcador de contenido 2"/>
          <p:cNvSpPr txBox="1">
            <a:spLocks/>
          </p:cNvSpPr>
          <p:nvPr/>
        </p:nvSpPr>
        <p:spPr>
          <a:xfrm>
            <a:off x="907560" y="1708483"/>
            <a:ext cx="10385280" cy="4760451"/>
          </a:xfrm>
          <a:prstGeom prst="rect">
            <a:avLst/>
          </a:prstGeom>
        </p:spPr>
        <p:txBody>
          <a:bodyPr>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342900" indent="-342900">
              <a:spcBef>
                <a:spcPts val="600"/>
              </a:spcBef>
              <a:spcAft>
                <a:spcPts val="600"/>
              </a:spcAft>
              <a:buFont typeface="Arial" charset="0"/>
              <a:buChar char="•"/>
            </a:pPr>
            <a:r>
              <a:rPr lang="es-ES_tradnl" sz="2600" dirty="0"/>
              <a:t>El análisis de contenido sigue siendo una herramienta importante para los investigadores que exploran más directamente cómo los procesos y efectos cognitivos a nivel individual se relacionan con las características del mensaje (</a:t>
            </a:r>
            <a:r>
              <a:rPr lang="es-ES_tradnl" sz="2600" dirty="0" err="1"/>
              <a:t>Bradac</a:t>
            </a:r>
            <a:r>
              <a:rPr lang="es-ES_tradnl" sz="2600" dirty="0"/>
              <a:t>, 1989; Oliver y </a:t>
            </a:r>
            <a:r>
              <a:rPr lang="es-ES_tradnl" sz="2600" dirty="0" err="1"/>
              <a:t>Krakowiak</a:t>
            </a:r>
            <a:r>
              <a:rPr lang="es-ES_tradnl" sz="2600" dirty="0"/>
              <a:t>, 2009; </a:t>
            </a:r>
            <a:r>
              <a:rPr lang="es-ES_tradnl" sz="2600" dirty="0" err="1"/>
              <a:t>Shrum</a:t>
            </a:r>
            <a:r>
              <a:rPr lang="es-ES_tradnl" sz="2600" dirty="0"/>
              <a:t>, 2009). </a:t>
            </a:r>
            <a:endParaRPr lang="es-ES_tradnl" sz="2600" dirty="0" smtClean="0"/>
          </a:p>
          <a:p>
            <a:pPr marL="342900" indent="-342900">
              <a:spcBef>
                <a:spcPts val="600"/>
              </a:spcBef>
              <a:spcAft>
                <a:spcPts val="600"/>
              </a:spcAft>
              <a:buFont typeface="Arial" charset="0"/>
              <a:buChar char="•"/>
            </a:pPr>
            <a:r>
              <a:rPr lang="es-ES_tradnl" sz="2600" dirty="0" smtClean="0"/>
              <a:t>Por </a:t>
            </a:r>
            <a:r>
              <a:rPr lang="es-ES_tradnl" sz="2600" dirty="0"/>
              <a:t>ejemplo, los académicos han argumentado que las diferencias importantes entre los efectos de un mensaje y los de otro pueden deberse menos a la intención del comunicador o miembro de la audiencia (por ejemplo, informar o ser informado) que a diferentes procesos cognitivos u otros procesos (por ejemplo, disfrute, entretenimiento, </a:t>
            </a:r>
            <a:r>
              <a:rPr lang="es-ES_tradnl" sz="2600" dirty="0" smtClean="0"/>
              <a:t>excitación, gestión </a:t>
            </a:r>
            <a:r>
              <a:rPr lang="es-ES_tradnl" sz="2600" dirty="0"/>
              <a:t>del estado de ánimo, etc.) desencadenadas por características o estructura de </a:t>
            </a:r>
            <a:r>
              <a:rPr lang="es-ES_tradnl" sz="2600" dirty="0" smtClean="0"/>
              <a:t>contenido.</a:t>
            </a:r>
            <a:endParaRPr lang="es-ES_tradnl" sz="2600" dirty="0"/>
          </a:p>
        </p:txBody>
      </p:sp>
    </p:spTree>
    <p:extLst>
      <p:ext uri="{BB962C8B-B14F-4D97-AF65-F5344CB8AC3E}">
        <p14:creationId xmlns:p14="http://schemas.microsoft.com/office/powerpoint/2010/main" val="337799473"/>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23</a:t>
            </a:fld>
            <a:endParaRPr lang="en-US" sz="1600" dirty="0"/>
          </a:p>
        </p:txBody>
      </p:sp>
      <p:sp>
        <p:nvSpPr>
          <p:cNvPr id="8" name="Título 1"/>
          <p:cNvSpPr txBox="1">
            <a:spLocks/>
          </p:cNvSpPr>
          <p:nvPr/>
        </p:nvSpPr>
        <p:spPr>
          <a:xfrm>
            <a:off x="770399" y="595018"/>
            <a:ext cx="10325749" cy="877720"/>
          </a:xfrm>
          <a:prstGeom prst="rect">
            <a:avLst/>
          </a:prstGeom>
        </p:spPr>
        <p:txBody>
          <a:bodyPr>
            <a:normAutofit fontScale="92500"/>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s-ES" sz="4400" dirty="0" smtClean="0"/>
              <a:t>Investigación en las ciencias de la comunicación</a:t>
            </a:r>
            <a:endParaRPr lang="en-US" sz="4400" dirty="0"/>
          </a:p>
          <a:p>
            <a:endParaRPr lang="en-US" sz="4400" dirty="0"/>
          </a:p>
        </p:txBody>
      </p:sp>
      <p:sp>
        <p:nvSpPr>
          <p:cNvPr id="5" name="Marcador de contenido 2"/>
          <p:cNvSpPr txBox="1">
            <a:spLocks/>
          </p:cNvSpPr>
          <p:nvPr/>
        </p:nvSpPr>
        <p:spPr>
          <a:xfrm>
            <a:off x="907560" y="1472739"/>
            <a:ext cx="10385280" cy="4996196"/>
          </a:xfrm>
          <a:prstGeom prst="rect">
            <a:avLst/>
          </a:prstGeom>
        </p:spPr>
        <p:txBody>
          <a:bodyPr>
            <a:normAutofit fontScale="85000" lnSpcReduction="10000"/>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342900" indent="-342900">
              <a:spcBef>
                <a:spcPts val="600"/>
              </a:spcBef>
              <a:spcAft>
                <a:spcPts val="600"/>
              </a:spcAft>
              <a:buFont typeface="Arial" charset="0"/>
              <a:buChar char="•"/>
            </a:pPr>
            <a:r>
              <a:rPr lang="es-ES_tradnl" sz="2400" dirty="0"/>
              <a:t>El contenido es en sí mismo la consecuencia de una variedad de otras condiciones o procesos antecedentes que pueden haber dado lugar a su construcción o le han dado forma. </a:t>
            </a:r>
            <a:endParaRPr lang="es-ES_tradnl" sz="2400" dirty="0" smtClean="0"/>
          </a:p>
          <a:p>
            <a:pPr marL="342900" indent="-342900">
              <a:spcBef>
                <a:spcPts val="600"/>
              </a:spcBef>
              <a:spcAft>
                <a:spcPts val="600"/>
              </a:spcAft>
              <a:buFont typeface="Arial" charset="0"/>
              <a:buChar char="•"/>
            </a:pPr>
            <a:r>
              <a:rPr lang="es-ES_tradnl" sz="2400" dirty="0" smtClean="0"/>
              <a:t>Un </a:t>
            </a:r>
            <a:r>
              <a:rPr lang="es-ES_tradnl" sz="2400" dirty="0"/>
              <a:t>ejemplo clásico son las notas de suicidio. Las personas suicidas escriben notas que incluyen pistas que los expertos reconocen como vínculos y consecuencias de los múltiples factores que colectivamente constituyen el estado emocional y psicológico del escritor</a:t>
            </a:r>
            <a:r>
              <a:rPr lang="es-ES_tradnl" sz="2400" dirty="0" smtClean="0"/>
              <a:t>.</a:t>
            </a:r>
          </a:p>
          <a:p>
            <a:pPr marL="342900" indent="-342900">
              <a:spcBef>
                <a:spcPts val="600"/>
              </a:spcBef>
              <a:spcAft>
                <a:spcPts val="600"/>
              </a:spcAft>
              <a:buFont typeface="Arial" charset="0"/>
              <a:buChar char="•"/>
            </a:pPr>
            <a:r>
              <a:rPr lang="es-ES_tradnl" sz="2400" dirty="0" smtClean="0"/>
              <a:t>Menos dramático, uno puede ver el contenido de las noticias como consecuencia de una serie de antecedentes. </a:t>
            </a:r>
          </a:p>
          <a:p>
            <a:pPr marL="342900" indent="-342900">
              <a:spcBef>
                <a:spcPts val="600"/>
              </a:spcBef>
              <a:spcAft>
                <a:spcPts val="600"/>
              </a:spcAft>
              <a:buFont typeface="Arial" charset="0"/>
              <a:buChar char="•"/>
            </a:pPr>
            <a:r>
              <a:rPr lang="es-ES_tradnl" sz="2400" dirty="0" smtClean="0"/>
              <a:t>Una página web de noticias podría concebirse como reflejo o como consecuencia de la selección de la organización de noticias de una variedad de historias, gráficos, características interactivas y otro contenido posibles. En términos del administrador o editor del sitio individual, el contenido de esa página es una consecuencia de la aplicación de los editores de lo que tradicionalmente se ha llamado "juicio de noticias", en base a numerosos factores que los visitantes del sitio necesitan o quieren de ese contenido. Por supuesto, ese juicio está formado por otras restricciones, como qué tipos de gráficos en movimiento o interactividad están disponibles, con qué frecuencia se actualiza el material, etc. El contenido que examina un investigador refleja todas esas elecciones, condiciones, restricciones o procesos anteriores.</a:t>
            </a:r>
            <a:endParaRPr lang="es-ES_tradnl" sz="2400" dirty="0"/>
          </a:p>
        </p:txBody>
      </p:sp>
    </p:spTree>
    <p:extLst>
      <p:ext uri="{BB962C8B-B14F-4D97-AF65-F5344CB8AC3E}">
        <p14:creationId xmlns:p14="http://schemas.microsoft.com/office/powerpoint/2010/main" val="294723644"/>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24</a:t>
            </a:fld>
            <a:endParaRPr lang="en-US" sz="1600" dirty="0"/>
          </a:p>
        </p:txBody>
      </p:sp>
      <p:sp>
        <p:nvSpPr>
          <p:cNvPr id="8" name="Título 1"/>
          <p:cNvSpPr txBox="1">
            <a:spLocks/>
          </p:cNvSpPr>
          <p:nvPr/>
        </p:nvSpPr>
        <p:spPr>
          <a:xfrm>
            <a:off x="770399" y="595018"/>
            <a:ext cx="10325749" cy="877720"/>
          </a:xfrm>
          <a:prstGeom prst="rect">
            <a:avLst/>
          </a:prstGeom>
        </p:spPr>
        <p:txBody>
          <a:bodyPr>
            <a:normAutofit fontScale="92500"/>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s-ES" sz="4400" dirty="0" smtClean="0"/>
              <a:t>Investigación en las ciencias de la comunicación</a:t>
            </a:r>
            <a:endParaRPr lang="en-US" sz="4400" dirty="0"/>
          </a:p>
          <a:p>
            <a:endParaRPr lang="en-US" sz="4400" dirty="0"/>
          </a:p>
        </p:txBody>
      </p:sp>
      <p:sp>
        <p:nvSpPr>
          <p:cNvPr id="5" name="Marcador de contenido 2"/>
          <p:cNvSpPr txBox="1">
            <a:spLocks/>
          </p:cNvSpPr>
          <p:nvPr/>
        </p:nvSpPr>
        <p:spPr>
          <a:xfrm>
            <a:off x="577516" y="1472739"/>
            <a:ext cx="10852484" cy="4996196"/>
          </a:xfrm>
          <a:prstGeom prst="rect">
            <a:avLst/>
          </a:prstGeom>
        </p:spPr>
        <p:txBody>
          <a:bodyPr>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342900" indent="-342900">
              <a:spcBef>
                <a:spcPts val="600"/>
              </a:spcBef>
              <a:spcAft>
                <a:spcPts val="600"/>
              </a:spcAft>
              <a:buFont typeface="Arial" charset="0"/>
              <a:buChar char="•"/>
            </a:pPr>
            <a:r>
              <a:rPr lang="es-ES_tradnl" sz="2600" dirty="0"/>
              <a:t>Una página web de noticias podría concebirse como reflejo o como consecuencia de la selección de la organización de noticias de una variedad de historias, gráficos, características interactivas y otro contenido posibles. </a:t>
            </a:r>
            <a:endParaRPr lang="es-ES_tradnl" sz="2600" dirty="0" smtClean="0"/>
          </a:p>
          <a:p>
            <a:pPr marL="342900" indent="-342900">
              <a:spcBef>
                <a:spcPts val="600"/>
              </a:spcBef>
              <a:spcAft>
                <a:spcPts val="600"/>
              </a:spcAft>
              <a:buFont typeface="Arial" charset="0"/>
              <a:buChar char="•"/>
            </a:pPr>
            <a:r>
              <a:rPr lang="es-ES_tradnl" sz="2600" dirty="0" smtClean="0"/>
              <a:t>En </a:t>
            </a:r>
            <a:r>
              <a:rPr lang="es-ES_tradnl" sz="2600" dirty="0"/>
              <a:t>términos del administrador o editor del sitio individual, el contenido de esa página es una consecuencia de la aplicación de los editores de lo que tradicionalmente se ha llamado "juicio de noticias", en base a numerosos factores que los visitantes del sitio necesitan o quieren de ese contenido. Por supuesto, ese juicio está formado por otras restricciones, como qué tipos de gráficos en movimiento o interactividad están disponibles, con qué frecuencia se actualiza el material, etc. </a:t>
            </a:r>
            <a:endParaRPr lang="es-ES_tradnl" sz="2600" dirty="0" smtClean="0"/>
          </a:p>
          <a:p>
            <a:pPr marL="342900" indent="-342900">
              <a:spcBef>
                <a:spcPts val="600"/>
              </a:spcBef>
              <a:spcAft>
                <a:spcPts val="600"/>
              </a:spcAft>
              <a:buFont typeface="Arial" charset="0"/>
              <a:buChar char="•"/>
            </a:pPr>
            <a:r>
              <a:rPr lang="es-ES_tradnl" sz="2600" i="1" dirty="0" smtClean="0"/>
              <a:t>El </a:t>
            </a:r>
            <a:r>
              <a:rPr lang="es-ES_tradnl" sz="2600" i="1" dirty="0"/>
              <a:t>contenido que examina un investigador refleja todas esas elecciones, condiciones, restricciones o procesos anteriores.</a:t>
            </a:r>
            <a:endParaRPr lang="es-ES_tradnl" sz="2600" i="1" dirty="0"/>
          </a:p>
        </p:txBody>
      </p:sp>
    </p:spTree>
    <p:extLst>
      <p:ext uri="{BB962C8B-B14F-4D97-AF65-F5344CB8AC3E}">
        <p14:creationId xmlns:p14="http://schemas.microsoft.com/office/powerpoint/2010/main" val="14683250"/>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25</a:t>
            </a:fld>
            <a:endParaRPr lang="en-US" sz="1600" dirty="0"/>
          </a:p>
        </p:txBody>
      </p:sp>
      <p:sp>
        <p:nvSpPr>
          <p:cNvPr id="8" name="Título 1"/>
          <p:cNvSpPr txBox="1">
            <a:spLocks/>
          </p:cNvSpPr>
          <p:nvPr/>
        </p:nvSpPr>
        <p:spPr>
          <a:xfrm>
            <a:off x="770399" y="595018"/>
            <a:ext cx="10325749" cy="877720"/>
          </a:xfrm>
          <a:prstGeom prst="rect">
            <a:avLst/>
          </a:prstGeom>
        </p:spPr>
        <p:txBody>
          <a:bodyPr>
            <a:normAutofit fontScale="85000" lnSpcReduction="20000"/>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pPr>
              <a:spcBef>
                <a:spcPts val="600"/>
              </a:spcBef>
              <a:spcAft>
                <a:spcPts val="600"/>
              </a:spcAft>
            </a:pPr>
            <a:r>
              <a:rPr lang="es-ES_tradnl" sz="4400" dirty="0"/>
              <a:t>Uso de redes sociales por parte de los medios de </a:t>
            </a:r>
            <a:r>
              <a:rPr lang="es-ES_tradnl" sz="4400" dirty="0" err="1"/>
              <a:t>comunicaci</a:t>
            </a:r>
            <a:r>
              <a:rPr lang="es-ES" sz="4400" dirty="0" err="1" smtClean="0"/>
              <a:t>ón</a:t>
            </a:r>
            <a:endParaRPr lang="es-ES" sz="4400" dirty="0"/>
          </a:p>
        </p:txBody>
      </p:sp>
      <p:sp>
        <p:nvSpPr>
          <p:cNvPr id="5" name="Marcador de contenido 2"/>
          <p:cNvSpPr txBox="1">
            <a:spLocks/>
          </p:cNvSpPr>
          <p:nvPr/>
        </p:nvSpPr>
        <p:spPr>
          <a:xfrm>
            <a:off x="907560" y="2035833"/>
            <a:ext cx="10385280" cy="4433101"/>
          </a:xfrm>
          <a:prstGeom prst="rect">
            <a:avLst/>
          </a:prstGeom>
        </p:spPr>
        <p:txBody>
          <a:bodyPr>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342900" indent="-342900">
              <a:spcBef>
                <a:spcPts val="600"/>
              </a:spcBef>
              <a:spcAft>
                <a:spcPts val="600"/>
              </a:spcAft>
              <a:buFont typeface="Arial" charset="0"/>
              <a:buChar char="•"/>
            </a:pPr>
            <a:r>
              <a:rPr lang="es-ES" sz="2400" dirty="0" smtClean="0"/>
              <a:t>Tweets </a:t>
            </a:r>
            <a:r>
              <a:rPr lang="es-ES" sz="2400" dirty="0" smtClean="0"/>
              <a:t>de periodistas mujeres difieren de los de los hombres?</a:t>
            </a:r>
          </a:p>
          <a:p>
            <a:pPr marL="342900" indent="-342900">
              <a:spcBef>
                <a:spcPts val="600"/>
              </a:spcBef>
              <a:spcAft>
                <a:spcPts val="600"/>
              </a:spcAft>
              <a:buFont typeface="Arial" charset="0"/>
              <a:buChar char="•"/>
            </a:pPr>
            <a:r>
              <a:rPr lang="es-ES" sz="2400" dirty="0" smtClean="0"/>
              <a:t>Hay algún cambio si se transmiten </a:t>
            </a:r>
            <a:r>
              <a:rPr lang="es-ES_tradnl" sz="2400" dirty="0" err="1" smtClean="0"/>
              <a:t>posts</a:t>
            </a:r>
            <a:r>
              <a:rPr lang="es-ES_tradnl" sz="2400" dirty="0" smtClean="0"/>
              <a:t> referentes a una </a:t>
            </a:r>
            <a:r>
              <a:rPr lang="es-ES_tradnl" sz="2400" dirty="0" err="1" smtClean="0"/>
              <a:t>cat</a:t>
            </a:r>
            <a:r>
              <a:rPr lang="es-ES" sz="2400" dirty="0" err="1" smtClean="0"/>
              <a:t>ástrofe</a:t>
            </a:r>
            <a:r>
              <a:rPr lang="es-ES" sz="2400" dirty="0" smtClean="0"/>
              <a:t> natural que está ocurriendo al momento?</a:t>
            </a:r>
          </a:p>
          <a:p>
            <a:pPr marL="342900" indent="-342900">
              <a:spcBef>
                <a:spcPts val="600"/>
              </a:spcBef>
              <a:spcAft>
                <a:spcPts val="600"/>
              </a:spcAft>
              <a:buFont typeface="Arial" charset="0"/>
              <a:buChar char="•"/>
            </a:pPr>
            <a:r>
              <a:rPr lang="es-ES" sz="2400" dirty="0" smtClean="0"/>
              <a:t>Cómo es el contenido de periodistas que reportan o bloguean desde puntos de guerra</a:t>
            </a:r>
            <a:r>
              <a:rPr lang="es-ES_tradnl" sz="2400" dirty="0" smtClean="0"/>
              <a:t>?</a:t>
            </a:r>
          </a:p>
          <a:p>
            <a:pPr marL="342900" indent="-342900">
              <a:spcBef>
                <a:spcPts val="600"/>
              </a:spcBef>
              <a:spcAft>
                <a:spcPts val="600"/>
              </a:spcAft>
              <a:buFont typeface="Arial" charset="0"/>
              <a:buChar char="•"/>
            </a:pPr>
            <a:r>
              <a:rPr lang="es-ES" sz="2400" dirty="0" smtClean="0"/>
              <a:t>Tweets de los medios y respuesta de la población en países autoritarios vs otros países?</a:t>
            </a:r>
          </a:p>
          <a:p>
            <a:pPr marL="342900" indent="-342900">
              <a:spcBef>
                <a:spcPts val="600"/>
              </a:spcBef>
              <a:spcAft>
                <a:spcPts val="600"/>
              </a:spcAft>
              <a:buFont typeface="Arial" charset="0"/>
              <a:buChar char="•"/>
            </a:pPr>
            <a:r>
              <a:rPr lang="es-ES" sz="2400" dirty="0" smtClean="0"/>
              <a:t>Nacionalismo? Solidaridad</a:t>
            </a:r>
            <a:r>
              <a:rPr lang="es-ES" sz="2400" dirty="0" smtClean="0"/>
              <a:t>?</a:t>
            </a:r>
          </a:p>
          <a:p>
            <a:pPr marL="342900" indent="-342900">
              <a:spcBef>
                <a:spcPts val="600"/>
              </a:spcBef>
              <a:spcAft>
                <a:spcPts val="600"/>
              </a:spcAft>
              <a:buFont typeface="Arial" charset="0"/>
              <a:buChar char="•"/>
            </a:pPr>
            <a:r>
              <a:rPr lang="es-ES" sz="2400" dirty="0" smtClean="0"/>
              <a:t>Otros ejemplos?</a:t>
            </a:r>
            <a:endParaRPr lang="es-ES" sz="2400" dirty="0" smtClean="0"/>
          </a:p>
        </p:txBody>
      </p:sp>
    </p:spTree>
    <p:extLst>
      <p:ext uri="{BB962C8B-B14F-4D97-AF65-F5344CB8AC3E}">
        <p14:creationId xmlns:p14="http://schemas.microsoft.com/office/powerpoint/2010/main" val="757584142"/>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26</a:t>
            </a:fld>
            <a:endParaRPr lang="en-US" sz="1600" dirty="0"/>
          </a:p>
        </p:txBody>
      </p:sp>
      <p:sp>
        <p:nvSpPr>
          <p:cNvPr id="5" name="Marcador de contenido 2"/>
          <p:cNvSpPr txBox="1">
            <a:spLocks/>
          </p:cNvSpPr>
          <p:nvPr/>
        </p:nvSpPr>
        <p:spPr>
          <a:xfrm>
            <a:off x="907560" y="1690777"/>
            <a:ext cx="10385280" cy="3950898"/>
          </a:xfrm>
          <a:prstGeom prst="rect">
            <a:avLst/>
          </a:prstGeom>
        </p:spPr>
        <p:txBody>
          <a:bodyPr>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342900" indent="-342900">
              <a:spcBef>
                <a:spcPts val="600"/>
              </a:spcBef>
              <a:spcAft>
                <a:spcPts val="600"/>
              </a:spcAft>
              <a:buFont typeface="Arial" charset="0"/>
              <a:buChar char="•"/>
            </a:pPr>
            <a:r>
              <a:rPr lang="es-ES" sz="2400" dirty="0"/>
              <a:t>Muchos de los símbolos que aparecen en los mensajes de los medios en momentos particulares (por ejemplo, alusiones al nacionalismo o la solidaridad durante un esfuerzo de guerra) son consecuencias de la cultura y la ideología dominantes (</a:t>
            </a:r>
            <a:r>
              <a:rPr lang="es-ES" sz="2400" dirty="0" err="1"/>
              <a:t>Shoemaker</a:t>
            </a:r>
            <a:r>
              <a:rPr lang="es-ES" sz="2400" dirty="0"/>
              <a:t> y </a:t>
            </a:r>
            <a:r>
              <a:rPr lang="es-ES" sz="2400" dirty="0" err="1"/>
              <a:t>Reese</a:t>
            </a:r>
            <a:r>
              <a:rPr lang="es-ES" sz="2400" dirty="0"/>
              <a:t>, </a:t>
            </a:r>
            <a:r>
              <a:rPr lang="es-ES" sz="2400" dirty="0" smtClean="0"/>
              <a:t>1996).</a:t>
            </a:r>
          </a:p>
          <a:p>
            <a:pPr marL="342900" indent="-342900">
              <a:spcBef>
                <a:spcPts val="600"/>
              </a:spcBef>
              <a:spcAft>
                <a:spcPts val="600"/>
              </a:spcAft>
              <a:buFont typeface="Arial" charset="0"/>
              <a:buChar char="•"/>
            </a:pPr>
            <a:r>
              <a:rPr lang="es-ES" sz="2400" dirty="0" smtClean="0"/>
              <a:t>Los </a:t>
            </a:r>
            <a:r>
              <a:rPr lang="es-ES" sz="2400" dirty="0"/>
              <a:t>mensajes de comunicación que contienen imágenes, ideas o temas particulares reflejan valores culturales importantes y claramente antecedentes</a:t>
            </a:r>
            <a:r>
              <a:rPr lang="es-ES" sz="2400" dirty="0" smtClean="0"/>
              <a:t>.</a:t>
            </a:r>
            <a:endParaRPr lang="es-ES_tradnl" sz="2400" dirty="0" smtClean="0"/>
          </a:p>
          <a:p>
            <a:pPr marL="342900" indent="-342900">
              <a:spcBef>
                <a:spcPts val="600"/>
              </a:spcBef>
              <a:spcAft>
                <a:spcPts val="600"/>
              </a:spcAft>
              <a:buFont typeface="Arial" charset="0"/>
              <a:buChar char="•"/>
            </a:pPr>
            <a:r>
              <a:rPr lang="es-ES_tradnl" sz="2400" i="1" dirty="0" smtClean="0"/>
              <a:t>Se </a:t>
            </a:r>
            <a:r>
              <a:rPr lang="es-ES_tradnl" sz="2400" i="1" dirty="0"/>
              <a:t>pueden examinar cartas, diarios, facturas de venta o periódicos, tweets o publicaciones de blog archivados, por nombrar algunos, y se pueden sacar conclusiones sobre lo que estaba sucediendo en el momento de su producción.</a:t>
            </a:r>
            <a:endParaRPr lang="es-ES" sz="2400" i="1" dirty="0"/>
          </a:p>
        </p:txBody>
      </p:sp>
      <p:sp>
        <p:nvSpPr>
          <p:cNvPr id="6" name="Título 1"/>
          <p:cNvSpPr txBox="1">
            <a:spLocks/>
          </p:cNvSpPr>
          <p:nvPr/>
        </p:nvSpPr>
        <p:spPr>
          <a:xfrm>
            <a:off x="770399" y="595018"/>
            <a:ext cx="10325749" cy="877720"/>
          </a:xfrm>
          <a:prstGeom prst="rect">
            <a:avLst/>
          </a:prstGeom>
        </p:spPr>
        <p:txBody>
          <a:bodyPr>
            <a:normAutofit fontScale="85000" lnSpcReduction="20000"/>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pPr>
              <a:spcBef>
                <a:spcPts val="600"/>
              </a:spcBef>
              <a:spcAft>
                <a:spcPts val="600"/>
              </a:spcAft>
            </a:pPr>
            <a:r>
              <a:rPr lang="es-ES_tradnl" sz="4400" dirty="0"/>
              <a:t>Uso de redes sociales por parte de los medios de </a:t>
            </a:r>
            <a:r>
              <a:rPr lang="es-ES_tradnl" sz="4400" dirty="0" err="1"/>
              <a:t>comunicaci</a:t>
            </a:r>
            <a:r>
              <a:rPr lang="es-ES" sz="4400" dirty="0" err="1" smtClean="0"/>
              <a:t>ón</a:t>
            </a:r>
            <a:endParaRPr lang="es-ES" sz="4400" dirty="0"/>
          </a:p>
        </p:txBody>
      </p:sp>
    </p:spTree>
    <p:extLst>
      <p:ext uri="{BB962C8B-B14F-4D97-AF65-F5344CB8AC3E}">
        <p14:creationId xmlns:p14="http://schemas.microsoft.com/office/powerpoint/2010/main" val="1699860241"/>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27</a:t>
            </a:fld>
            <a:endParaRPr lang="en-US" sz="1600" dirty="0"/>
          </a:p>
        </p:txBody>
      </p:sp>
      <p:sp>
        <p:nvSpPr>
          <p:cNvPr id="8" name="Título 1"/>
          <p:cNvSpPr txBox="1">
            <a:spLocks/>
          </p:cNvSpPr>
          <p:nvPr/>
        </p:nvSpPr>
        <p:spPr>
          <a:xfrm>
            <a:off x="770399" y="595018"/>
            <a:ext cx="10325749" cy="877720"/>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s-ES" sz="4400" dirty="0" err="1" smtClean="0"/>
              <a:t>Centrality</a:t>
            </a:r>
            <a:r>
              <a:rPr lang="es-ES" sz="4400" dirty="0" smtClean="0"/>
              <a:t> </a:t>
            </a:r>
            <a:r>
              <a:rPr lang="es-ES" sz="4400" dirty="0" err="1" smtClean="0"/>
              <a:t>model</a:t>
            </a:r>
            <a:r>
              <a:rPr lang="es-ES" sz="4400" dirty="0" smtClean="0"/>
              <a:t> of </a:t>
            </a:r>
            <a:r>
              <a:rPr lang="es-ES" sz="4400" dirty="0" err="1" smtClean="0"/>
              <a:t>communication</a:t>
            </a:r>
            <a:r>
              <a:rPr lang="es-ES" sz="4400" dirty="0" smtClean="0"/>
              <a:t> </a:t>
            </a:r>
            <a:r>
              <a:rPr lang="es-ES" sz="4400" dirty="0" err="1" smtClean="0"/>
              <a:t>content</a:t>
            </a:r>
            <a:endParaRPr lang="en-US" sz="4400" dirty="0"/>
          </a:p>
          <a:p>
            <a:endParaRPr lang="en-US" sz="4400" dirty="0"/>
          </a:p>
        </p:txBody>
      </p:sp>
      <p:sp>
        <p:nvSpPr>
          <p:cNvPr id="5" name="Marcador de contenido 2"/>
          <p:cNvSpPr txBox="1">
            <a:spLocks/>
          </p:cNvSpPr>
          <p:nvPr/>
        </p:nvSpPr>
        <p:spPr>
          <a:xfrm>
            <a:off x="907560" y="1759789"/>
            <a:ext cx="10385280" cy="4709146"/>
          </a:xfrm>
          <a:prstGeom prst="rect">
            <a:avLst/>
          </a:prstGeom>
        </p:spPr>
        <p:txBody>
          <a:bodyPr>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342900" indent="-342900">
              <a:spcBef>
                <a:spcPts val="600"/>
              </a:spcBef>
              <a:spcAft>
                <a:spcPts val="600"/>
              </a:spcAft>
              <a:buFont typeface="Arial" charset="0"/>
              <a:buChar char="•"/>
            </a:pPr>
            <a:r>
              <a:rPr lang="es-ES_tradnl" sz="2400" dirty="0"/>
              <a:t>La Figura 1.1 es un modelo simple, centrado en el contenido, que </a:t>
            </a:r>
            <a:r>
              <a:rPr lang="es-ES_tradnl" sz="2400" dirty="0" smtClean="0"/>
              <a:t>ilustra </a:t>
            </a:r>
            <a:r>
              <a:rPr lang="es-ES_tradnl" sz="2400" dirty="0"/>
              <a:t>por qué el análisis de contenido puede ser integral para la construcción de teorías sobre los efectos y procesos de comunicación. </a:t>
            </a:r>
            <a:endParaRPr lang="es-ES_tradnl" sz="2400" dirty="0" smtClean="0"/>
          </a:p>
          <a:p>
            <a:pPr marL="342900" indent="-342900">
              <a:spcBef>
                <a:spcPts val="600"/>
              </a:spcBef>
              <a:spcAft>
                <a:spcPts val="600"/>
              </a:spcAft>
              <a:buFont typeface="Arial" charset="0"/>
              <a:buChar char="•"/>
            </a:pPr>
            <a:r>
              <a:rPr lang="es-ES_tradnl" sz="2400" dirty="0" smtClean="0"/>
              <a:t>La </a:t>
            </a:r>
            <a:r>
              <a:rPr lang="es-ES_tradnl" sz="2400" dirty="0"/>
              <a:t>centralidad permanece independientemente de la importancia (para la construcción de teorías) de innumerables variables sin contenido, como factores psicológicos o sociales humanos individuales y el contexto social, cultural, histórico, político o económico más amplio de comunicación</a:t>
            </a:r>
            <a:r>
              <a:rPr lang="es-ES_tradnl" sz="2400" dirty="0" smtClean="0"/>
              <a:t>.</a:t>
            </a:r>
          </a:p>
          <a:p>
            <a:pPr marL="342900" indent="-342900">
              <a:spcBef>
                <a:spcPts val="600"/>
              </a:spcBef>
              <a:spcAft>
                <a:spcPts val="600"/>
              </a:spcAft>
              <a:buFont typeface="Arial" charset="0"/>
              <a:buChar char="•"/>
            </a:pPr>
            <a:r>
              <a:rPr lang="es-ES_tradnl" sz="2400" dirty="0" smtClean="0"/>
              <a:t>La </a:t>
            </a:r>
            <a:r>
              <a:rPr lang="es-ES_tradnl" sz="2400" dirty="0"/>
              <a:t>investigación en este campo es dinámica, aunque el objetivo científico de predicción, explicación y control (Reynolds, 1971) de los fenómenos mediáticos aún puede estar a décadas de distancia. Sin embargo, el análisis de contenido cuantitativo del contenido de los medios es clave para tal objetivo.</a:t>
            </a:r>
            <a:endParaRPr lang="es-ES" sz="2400" dirty="0"/>
          </a:p>
        </p:txBody>
      </p:sp>
    </p:spTree>
    <p:extLst>
      <p:ext uri="{BB962C8B-B14F-4D97-AF65-F5344CB8AC3E}">
        <p14:creationId xmlns:p14="http://schemas.microsoft.com/office/powerpoint/2010/main" val="796219832"/>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28</a:t>
            </a:fld>
            <a:endParaRPr lang="en-US" sz="1600" dirty="0"/>
          </a:p>
        </p:txBody>
      </p:sp>
      <p:sp>
        <p:nvSpPr>
          <p:cNvPr id="8" name="Título 1"/>
          <p:cNvSpPr txBox="1">
            <a:spLocks/>
          </p:cNvSpPr>
          <p:nvPr/>
        </p:nvSpPr>
        <p:spPr>
          <a:xfrm>
            <a:off x="276045" y="4597675"/>
            <a:ext cx="3263363" cy="877720"/>
          </a:xfrm>
          <a:prstGeom prst="rect">
            <a:avLst/>
          </a:prstGeom>
        </p:spPr>
        <p:txBody>
          <a:bodyPr>
            <a:normAutofit fontScale="55000" lnSpcReduction="20000"/>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s-ES" sz="4400" dirty="0" smtClean="0"/>
              <a:t>Investigación en las ciencias de la comunicación</a:t>
            </a:r>
            <a:endParaRPr lang="en-US" sz="4400" dirty="0"/>
          </a:p>
          <a:p>
            <a:endParaRPr lang="en-US" sz="4400" dirty="0"/>
          </a:p>
        </p:txBody>
      </p:sp>
      <p:pic>
        <p:nvPicPr>
          <p:cNvPr id="3" name="Imagen 2"/>
          <p:cNvPicPr>
            <a:picLocks noChangeAspect="1"/>
          </p:cNvPicPr>
          <p:nvPr/>
        </p:nvPicPr>
        <p:blipFill>
          <a:blip r:embed="rId3"/>
          <a:stretch>
            <a:fillRect/>
          </a:stretch>
        </p:blipFill>
        <p:spPr>
          <a:xfrm>
            <a:off x="3539408" y="327804"/>
            <a:ext cx="4361592" cy="5865962"/>
          </a:xfrm>
          <a:prstGeom prst="rect">
            <a:avLst/>
          </a:prstGeom>
        </p:spPr>
      </p:pic>
    </p:spTree>
    <p:extLst>
      <p:ext uri="{BB962C8B-B14F-4D97-AF65-F5344CB8AC3E}">
        <p14:creationId xmlns:p14="http://schemas.microsoft.com/office/powerpoint/2010/main" val="1644168382"/>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29</a:t>
            </a:fld>
            <a:endParaRPr lang="en-US" sz="1600" dirty="0"/>
          </a:p>
        </p:txBody>
      </p:sp>
      <p:sp>
        <p:nvSpPr>
          <p:cNvPr id="4" name="Rectángulo 3"/>
          <p:cNvSpPr/>
          <p:nvPr/>
        </p:nvSpPr>
        <p:spPr>
          <a:xfrm>
            <a:off x="770399" y="1893344"/>
            <a:ext cx="10659601" cy="4154984"/>
          </a:xfrm>
          <a:prstGeom prst="rect">
            <a:avLst/>
          </a:prstGeom>
        </p:spPr>
        <p:txBody>
          <a:bodyPr wrap="square">
            <a:spAutoFit/>
          </a:bodyPr>
          <a:lstStyle/>
          <a:p>
            <a:pPr marL="342900" indent="-342900">
              <a:buFont typeface="Arial" charset="0"/>
              <a:buChar char="•"/>
            </a:pPr>
            <a:r>
              <a:rPr lang="en-US" sz="2400" dirty="0"/>
              <a:t>Los </a:t>
            </a:r>
            <a:r>
              <a:rPr lang="en-US" sz="2400" dirty="0" err="1"/>
              <a:t>videojuegos</a:t>
            </a:r>
            <a:r>
              <a:rPr lang="en-US" sz="2400" dirty="0"/>
              <a:t>, </a:t>
            </a:r>
            <a:r>
              <a:rPr lang="en-US" sz="2400" dirty="0" err="1"/>
              <a:t>por</a:t>
            </a:r>
            <a:r>
              <a:rPr lang="en-US" sz="2400" dirty="0"/>
              <a:t> </a:t>
            </a:r>
            <a:r>
              <a:rPr lang="en-US" sz="2400" dirty="0" err="1"/>
              <a:t>ejemplo</a:t>
            </a:r>
            <a:r>
              <a:rPr lang="en-US" sz="2400" dirty="0"/>
              <a:t>, se </a:t>
            </a:r>
            <a:r>
              <a:rPr lang="en-US" sz="2400" dirty="0" err="1"/>
              <a:t>han</a:t>
            </a:r>
            <a:r>
              <a:rPr lang="en-US" sz="2400" dirty="0"/>
              <a:t> </a:t>
            </a:r>
            <a:r>
              <a:rPr lang="en-US" sz="2400" dirty="0" err="1"/>
              <a:t>examinado</a:t>
            </a:r>
            <a:r>
              <a:rPr lang="en-US" sz="2400" dirty="0"/>
              <a:t> </a:t>
            </a:r>
            <a:r>
              <a:rPr lang="en-US" sz="2400" dirty="0" err="1"/>
              <a:t>debido</a:t>
            </a:r>
            <a:r>
              <a:rPr lang="en-US" sz="2400" dirty="0"/>
              <a:t> a </a:t>
            </a:r>
            <a:r>
              <a:rPr lang="en-US" sz="2400" dirty="0" err="1"/>
              <a:t>suposiciones</a:t>
            </a:r>
            <a:r>
              <a:rPr lang="en-US" sz="2400" dirty="0"/>
              <a:t> </a:t>
            </a:r>
            <a:r>
              <a:rPr lang="en-US" sz="2400" dirty="0" err="1"/>
              <a:t>sobre</a:t>
            </a:r>
            <a:r>
              <a:rPr lang="en-US" sz="2400" dirty="0"/>
              <a:t> la </a:t>
            </a:r>
            <a:r>
              <a:rPr lang="en-US" sz="2400" dirty="0" err="1"/>
              <a:t>agresión</a:t>
            </a:r>
            <a:r>
              <a:rPr lang="en-US" sz="2400" dirty="0"/>
              <a:t> </a:t>
            </a:r>
            <a:r>
              <a:rPr lang="en-US" sz="2400" dirty="0" err="1"/>
              <a:t>imitativa</a:t>
            </a:r>
            <a:r>
              <a:rPr lang="en-US" sz="2400" dirty="0"/>
              <a:t> o el </a:t>
            </a:r>
            <a:r>
              <a:rPr lang="en-US" sz="2400" dirty="0" err="1"/>
              <a:t>aprendizaje</a:t>
            </a:r>
            <a:r>
              <a:rPr lang="en-US" sz="2400" dirty="0"/>
              <a:t> de roles de </a:t>
            </a:r>
            <a:r>
              <a:rPr lang="en-US" sz="2400" dirty="0" err="1"/>
              <a:t>género</a:t>
            </a:r>
            <a:r>
              <a:rPr lang="en-US" sz="2400" dirty="0"/>
              <a:t> entre los </a:t>
            </a:r>
            <a:r>
              <a:rPr lang="en-US" sz="2400" dirty="0" err="1"/>
              <a:t>usuarios</a:t>
            </a:r>
            <a:r>
              <a:rPr lang="en-US" sz="2400" dirty="0"/>
              <a:t>, un </a:t>
            </a:r>
            <a:r>
              <a:rPr lang="en-US" sz="2400" dirty="0" err="1"/>
              <a:t>enfoque</a:t>
            </a:r>
            <a:r>
              <a:rPr lang="en-US" sz="2400" dirty="0"/>
              <a:t> de </a:t>
            </a:r>
            <a:r>
              <a:rPr lang="en-US" sz="2400" dirty="0" err="1"/>
              <a:t>investigación</a:t>
            </a:r>
            <a:r>
              <a:rPr lang="en-US" sz="2400" dirty="0"/>
              <a:t> </a:t>
            </a:r>
            <a:r>
              <a:rPr lang="en-US" sz="2400" dirty="0" err="1"/>
              <a:t>previamente</a:t>
            </a:r>
            <a:r>
              <a:rPr lang="en-US" sz="2400" dirty="0"/>
              <a:t> </a:t>
            </a:r>
            <a:r>
              <a:rPr lang="en-US" sz="2400" dirty="0" err="1"/>
              <a:t>aplicado</a:t>
            </a:r>
            <a:r>
              <a:rPr lang="en-US" sz="2400" dirty="0"/>
              <a:t> al </a:t>
            </a:r>
            <a:r>
              <a:rPr lang="en-US" sz="2400" dirty="0" err="1"/>
              <a:t>contenido</a:t>
            </a:r>
            <a:r>
              <a:rPr lang="en-US" sz="2400" dirty="0"/>
              <a:t> de los </a:t>
            </a:r>
            <a:r>
              <a:rPr lang="en-US" sz="2400" dirty="0" err="1"/>
              <a:t>medios</a:t>
            </a:r>
            <a:r>
              <a:rPr lang="en-US" sz="2400" dirty="0"/>
              <a:t> tan </a:t>
            </a:r>
            <a:r>
              <a:rPr lang="en-US" sz="2400" dirty="0" err="1"/>
              <a:t>variado</a:t>
            </a:r>
            <a:r>
              <a:rPr lang="en-US" sz="2400" dirty="0"/>
              <a:t> </a:t>
            </a:r>
            <a:r>
              <a:rPr lang="en-US" sz="2400" dirty="0" err="1"/>
              <a:t>como</a:t>
            </a:r>
            <a:r>
              <a:rPr lang="en-US" sz="2400" dirty="0"/>
              <a:t> </a:t>
            </a:r>
            <a:r>
              <a:rPr lang="en-US" sz="2400" dirty="0" err="1"/>
              <a:t>cómics</a:t>
            </a:r>
            <a:r>
              <a:rPr lang="en-US" sz="2400" dirty="0"/>
              <a:t>, </a:t>
            </a:r>
            <a:r>
              <a:rPr lang="en-US" sz="2400" dirty="0" err="1"/>
              <a:t>películas</a:t>
            </a:r>
            <a:r>
              <a:rPr lang="en-US" sz="2400" dirty="0"/>
              <a:t>, </a:t>
            </a:r>
            <a:r>
              <a:rPr lang="en-US" sz="2400" dirty="0" err="1"/>
              <a:t>televisión</a:t>
            </a:r>
            <a:r>
              <a:rPr lang="en-US" sz="2400" dirty="0"/>
              <a:t> y </a:t>
            </a:r>
            <a:r>
              <a:rPr lang="en-US" sz="2400" dirty="0" err="1"/>
              <a:t>música</a:t>
            </a:r>
            <a:r>
              <a:rPr lang="en-US" sz="2400" dirty="0"/>
              <a:t> popular. </a:t>
            </a:r>
            <a:endParaRPr lang="en-US" sz="2400" dirty="0" smtClean="0"/>
          </a:p>
          <a:p>
            <a:pPr marL="342900" indent="-342900">
              <a:buFont typeface="Arial" charset="0"/>
              <a:buChar char="•"/>
            </a:pPr>
            <a:r>
              <a:rPr lang="en-US" sz="2400" dirty="0" smtClean="0"/>
              <a:t>Martins</a:t>
            </a:r>
            <a:r>
              <a:rPr lang="en-US" sz="2400" dirty="0"/>
              <a:t>, Williams, Harrison y </a:t>
            </a:r>
            <a:r>
              <a:rPr lang="en-US" sz="2400" dirty="0" err="1"/>
              <a:t>Ratan</a:t>
            </a:r>
            <a:r>
              <a:rPr lang="en-US" sz="2400" dirty="0"/>
              <a:t> (2008) </a:t>
            </a:r>
            <a:r>
              <a:rPr lang="en-US" sz="2400" dirty="0" err="1"/>
              <a:t>juzgaron</a:t>
            </a:r>
            <a:r>
              <a:rPr lang="en-US" sz="2400" dirty="0"/>
              <a:t> el </a:t>
            </a:r>
            <a:r>
              <a:rPr lang="en-US" sz="2400" dirty="0" err="1"/>
              <a:t>nivel</a:t>
            </a:r>
            <a:r>
              <a:rPr lang="en-US" sz="2400" dirty="0"/>
              <a:t> de </a:t>
            </a:r>
            <a:r>
              <a:rPr lang="en-US" sz="2400" dirty="0" err="1"/>
              <a:t>realismo</a:t>
            </a:r>
            <a:r>
              <a:rPr lang="en-US" sz="2400" dirty="0"/>
              <a:t> en 150 </a:t>
            </a:r>
            <a:r>
              <a:rPr lang="en-US" sz="2400" dirty="0" err="1"/>
              <a:t>videojuegos</a:t>
            </a:r>
            <a:r>
              <a:rPr lang="en-US" sz="2400" dirty="0"/>
              <a:t> </a:t>
            </a:r>
            <a:r>
              <a:rPr lang="en-US" sz="2400" dirty="0" err="1"/>
              <a:t>más</a:t>
            </a:r>
            <a:r>
              <a:rPr lang="en-US" sz="2400" dirty="0"/>
              <a:t> </a:t>
            </a:r>
            <a:r>
              <a:rPr lang="en-US" sz="2400" dirty="0" err="1"/>
              <a:t>vendidos</a:t>
            </a:r>
            <a:r>
              <a:rPr lang="en-US" sz="2400" dirty="0"/>
              <a:t>. </a:t>
            </a:r>
            <a:endParaRPr lang="en-US" sz="2400" dirty="0"/>
          </a:p>
          <a:p>
            <a:pPr marL="342900" indent="-342900">
              <a:buFont typeface="Arial" charset="0"/>
              <a:buChar char="•"/>
            </a:pPr>
            <a:r>
              <a:rPr lang="en-US" sz="2400" dirty="0" err="1" smtClean="0"/>
              <a:t>También</a:t>
            </a:r>
            <a:r>
              <a:rPr lang="en-US" sz="2400" dirty="0" smtClean="0"/>
              <a:t> </a:t>
            </a:r>
            <a:r>
              <a:rPr lang="en-US" sz="2400" dirty="0" err="1"/>
              <a:t>midieron</a:t>
            </a:r>
            <a:r>
              <a:rPr lang="en-US" sz="2400" dirty="0"/>
              <a:t> </a:t>
            </a:r>
            <a:r>
              <a:rPr lang="en-US" sz="2400" dirty="0" err="1"/>
              <a:t>las</a:t>
            </a:r>
            <a:r>
              <a:rPr lang="en-US" sz="2400" dirty="0"/>
              <a:t> </a:t>
            </a:r>
            <a:r>
              <a:rPr lang="en-US" sz="2400" dirty="0" err="1"/>
              <a:t>dimensiones</a:t>
            </a:r>
            <a:r>
              <a:rPr lang="en-US" sz="2400" dirty="0"/>
              <a:t> </a:t>
            </a:r>
            <a:r>
              <a:rPr lang="en-US" sz="2400" dirty="0" err="1"/>
              <a:t>físicas</a:t>
            </a:r>
            <a:r>
              <a:rPr lang="en-US" sz="2400" dirty="0"/>
              <a:t> de los </a:t>
            </a:r>
            <a:r>
              <a:rPr lang="en-US" sz="2400" dirty="0" err="1"/>
              <a:t>personajes</a:t>
            </a:r>
            <a:r>
              <a:rPr lang="en-US" sz="2400" dirty="0"/>
              <a:t> </a:t>
            </a:r>
            <a:r>
              <a:rPr lang="en-US" sz="2400" dirty="0" err="1"/>
              <a:t>animados</a:t>
            </a:r>
            <a:r>
              <a:rPr lang="en-US" sz="2400" dirty="0"/>
              <a:t> (</a:t>
            </a:r>
            <a:r>
              <a:rPr lang="en-US" sz="2400" dirty="0" err="1"/>
              <a:t>altura</a:t>
            </a:r>
            <a:r>
              <a:rPr lang="en-US" sz="2400" dirty="0"/>
              <a:t>, </a:t>
            </a:r>
            <a:r>
              <a:rPr lang="en-US" sz="2400" dirty="0" err="1"/>
              <a:t>ancho</a:t>
            </a:r>
            <a:r>
              <a:rPr lang="en-US" sz="2400" dirty="0"/>
              <a:t> de la </a:t>
            </a:r>
            <a:r>
              <a:rPr lang="en-US" sz="2400" dirty="0" err="1"/>
              <a:t>cabeza</a:t>
            </a:r>
            <a:r>
              <a:rPr lang="en-US" sz="2400" dirty="0"/>
              <a:t>, </a:t>
            </a:r>
            <a:r>
              <a:rPr lang="en-US" sz="2400" dirty="0" err="1"/>
              <a:t>ancho</a:t>
            </a:r>
            <a:r>
              <a:rPr lang="en-US" sz="2400" dirty="0"/>
              <a:t> del </a:t>
            </a:r>
            <a:r>
              <a:rPr lang="en-US" sz="2400" dirty="0" err="1"/>
              <a:t>pecho</a:t>
            </a:r>
            <a:r>
              <a:rPr lang="en-US" sz="2400" dirty="0"/>
              <a:t>, </a:t>
            </a:r>
            <a:r>
              <a:rPr lang="en-US" sz="2400" dirty="0" err="1"/>
              <a:t>ancho</a:t>
            </a:r>
            <a:r>
              <a:rPr lang="en-US" sz="2400" dirty="0"/>
              <a:t> de la </a:t>
            </a:r>
            <a:r>
              <a:rPr lang="en-US" sz="2400" dirty="0" err="1"/>
              <a:t>cintura</a:t>
            </a:r>
            <a:r>
              <a:rPr lang="en-US" sz="2400" dirty="0"/>
              <a:t> y </a:t>
            </a:r>
            <a:r>
              <a:rPr lang="en-US" sz="2400" dirty="0" err="1"/>
              <a:t>ancho</a:t>
            </a:r>
            <a:r>
              <a:rPr lang="en-US" sz="2400" dirty="0"/>
              <a:t> de la </a:t>
            </a:r>
            <a:r>
              <a:rPr lang="en-US" sz="2400" dirty="0" err="1"/>
              <a:t>cadera</a:t>
            </a:r>
            <a:r>
              <a:rPr lang="en-US" sz="2400" dirty="0"/>
              <a:t>), </a:t>
            </a:r>
            <a:r>
              <a:rPr lang="en-US" sz="2400" dirty="0" err="1"/>
              <a:t>convirtiendo</a:t>
            </a:r>
            <a:r>
              <a:rPr lang="en-US" sz="2400" dirty="0"/>
              <a:t> </a:t>
            </a:r>
            <a:r>
              <a:rPr lang="en-US" sz="2400" dirty="0" err="1"/>
              <a:t>las</a:t>
            </a:r>
            <a:r>
              <a:rPr lang="en-US" sz="2400" dirty="0"/>
              <a:t> </a:t>
            </a:r>
            <a:r>
              <a:rPr lang="en-US" sz="2400" dirty="0" err="1"/>
              <a:t>dimensiones</a:t>
            </a:r>
            <a:r>
              <a:rPr lang="en-US" sz="2400" dirty="0"/>
              <a:t> a </a:t>
            </a:r>
            <a:r>
              <a:rPr lang="en-US" sz="2400" dirty="0" err="1"/>
              <a:t>sus</a:t>
            </a:r>
            <a:r>
              <a:rPr lang="en-US" sz="2400" dirty="0"/>
              <a:t> "</a:t>
            </a:r>
            <a:r>
              <a:rPr lang="en-US" sz="2400" dirty="0" err="1"/>
              <a:t>equivalencias</a:t>
            </a:r>
            <a:r>
              <a:rPr lang="en-US" sz="2400" dirty="0"/>
              <a:t>" </a:t>
            </a:r>
            <a:r>
              <a:rPr lang="en-US" sz="2400" dirty="0" err="1"/>
              <a:t>si</a:t>
            </a:r>
            <a:r>
              <a:rPr lang="en-US" sz="2400" dirty="0"/>
              <a:t> los </a:t>
            </a:r>
            <a:r>
              <a:rPr lang="en-US" sz="2400" dirty="0" err="1"/>
              <a:t>personajes</a:t>
            </a:r>
            <a:r>
              <a:rPr lang="en-US" sz="2400" dirty="0"/>
              <a:t> </a:t>
            </a:r>
            <a:r>
              <a:rPr lang="en-US" sz="2400" dirty="0" err="1" smtClean="0"/>
              <a:t>habr</a:t>
            </a:r>
            <a:r>
              <a:rPr lang="es-ES" sz="2400" dirty="0" err="1" smtClean="0"/>
              <a:t>ían</a:t>
            </a:r>
            <a:r>
              <a:rPr lang="en-US" sz="2400" dirty="0" smtClean="0"/>
              <a:t> </a:t>
            </a:r>
            <a:r>
              <a:rPr lang="en-US" sz="2400" dirty="0" err="1"/>
              <a:t>sido</a:t>
            </a:r>
            <a:r>
              <a:rPr lang="en-US" sz="2400" dirty="0"/>
              <a:t> </a:t>
            </a:r>
            <a:r>
              <a:rPr lang="en-US" sz="2400" dirty="0" err="1"/>
              <a:t>reales</a:t>
            </a:r>
            <a:r>
              <a:rPr lang="en-US" sz="2400" dirty="0"/>
              <a:t>, y </a:t>
            </a:r>
            <a:r>
              <a:rPr lang="en-US" sz="2400" dirty="0" err="1"/>
              <a:t>comparando</a:t>
            </a:r>
            <a:r>
              <a:rPr lang="en-US" sz="2400" dirty="0"/>
              <a:t> </a:t>
            </a:r>
            <a:r>
              <a:rPr lang="en-US" sz="2400" dirty="0" err="1"/>
              <a:t>equivalencias</a:t>
            </a:r>
            <a:r>
              <a:rPr lang="en-US" sz="2400" dirty="0"/>
              <a:t>, a </a:t>
            </a:r>
            <a:r>
              <a:rPr lang="en-US" sz="2400" dirty="0" err="1"/>
              <a:t>su</a:t>
            </a:r>
            <a:r>
              <a:rPr lang="en-US" sz="2400" dirty="0"/>
              <a:t> </a:t>
            </a:r>
            <a:r>
              <a:rPr lang="en-US" sz="2400" dirty="0" err="1"/>
              <a:t>vez</a:t>
            </a:r>
            <a:r>
              <a:rPr lang="en-US" sz="2400" dirty="0"/>
              <a:t>, </a:t>
            </a:r>
            <a:r>
              <a:rPr lang="en-US" sz="2400" dirty="0" smtClean="0"/>
              <a:t>al </a:t>
            </a:r>
            <a:r>
              <a:rPr lang="en-US" sz="2400" dirty="0" err="1" smtClean="0"/>
              <a:t>tamaño</a:t>
            </a:r>
            <a:r>
              <a:rPr lang="en-US" sz="2400" dirty="0" smtClean="0"/>
              <a:t> </a:t>
            </a:r>
            <a:r>
              <a:rPr lang="en-US" sz="2400" dirty="0"/>
              <a:t>y </a:t>
            </a:r>
            <a:r>
              <a:rPr lang="en-US" sz="2400" dirty="0" err="1"/>
              <a:t>las</a:t>
            </a:r>
            <a:r>
              <a:rPr lang="en-US" sz="2400" dirty="0"/>
              <a:t> </a:t>
            </a:r>
            <a:r>
              <a:rPr lang="en-US" sz="2400" dirty="0" err="1"/>
              <a:t>características</a:t>
            </a:r>
            <a:r>
              <a:rPr lang="en-US" sz="2400" dirty="0"/>
              <a:t> del </a:t>
            </a:r>
            <a:r>
              <a:rPr lang="en-US" sz="2400" dirty="0" err="1"/>
              <a:t>cuerpo</a:t>
            </a:r>
            <a:r>
              <a:rPr lang="en-US" sz="2400" dirty="0"/>
              <a:t> </a:t>
            </a:r>
            <a:r>
              <a:rPr lang="en-US" sz="2400" dirty="0" err="1"/>
              <a:t>femenino</a:t>
            </a:r>
            <a:r>
              <a:rPr lang="en-US" sz="2400" dirty="0"/>
              <a:t>. </a:t>
            </a:r>
          </a:p>
        </p:txBody>
      </p:sp>
      <p:sp>
        <p:nvSpPr>
          <p:cNvPr id="6" name="Título 1"/>
          <p:cNvSpPr txBox="1">
            <a:spLocks/>
          </p:cNvSpPr>
          <p:nvPr/>
        </p:nvSpPr>
        <p:spPr>
          <a:xfrm>
            <a:off x="770399" y="595018"/>
            <a:ext cx="10325749" cy="877720"/>
          </a:xfrm>
          <a:prstGeom prst="rect">
            <a:avLst/>
          </a:prstGeom>
        </p:spPr>
        <p:txBody>
          <a:bodyPr>
            <a:normAutofit fontScale="92500"/>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s-ES" sz="4400" dirty="0"/>
              <a:t>Investigación en las ciencias de la comunicación</a:t>
            </a:r>
            <a:endParaRPr lang="en-US" sz="4400" dirty="0"/>
          </a:p>
        </p:txBody>
      </p:sp>
    </p:spTree>
    <p:extLst>
      <p:ext uri="{BB962C8B-B14F-4D97-AF65-F5344CB8AC3E}">
        <p14:creationId xmlns:p14="http://schemas.microsoft.com/office/powerpoint/2010/main" val="425675453"/>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3</a:t>
            </a:fld>
            <a:endParaRPr lang="en-US" sz="1600" dirty="0"/>
          </a:p>
        </p:txBody>
      </p:sp>
      <p:sp>
        <p:nvSpPr>
          <p:cNvPr id="8" name="Título 1"/>
          <p:cNvSpPr txBox="1">
            <a:spLocks/>
          </p:cNvSpPr>
          <p:nvPr/>
        </p:nvSpPr>
        <p:spPr>
          <a:xfrm>
            <a:off x="770399" y="595017"/>
            <a:ext cx="10325749" cy="1429789"/>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s-ES" sz="4400" dirty="0" smtClean="0"/>
              <a:t>En resumen, de qué se trata este curso?</a:t>
            </a:r>
            <a:endParaRPr lang="en-US" sz="4400" dirty="0"/>
          </a:p>
        </p:txBody>
      </p:sp>
      <p:sp>
        <p:nvSpPr>
          <p:cNvPr id="5" name="Marcador de contenido 2"/>
          <p:cNvSpPr txBox="1">
            <a:spLocks/>
          </p:cNvSpPr>
          <p:nvPr/>
        </p:nvSpPr>
        <p:spPr>
          <a:xfrm>
            <a:off x="907560" y="2024806"/>
            <a:ext cx="10385280" cy="4444129"/>
          </a:xfrm>
          <a:prstGeom prst="rect">
            <a:avLst/>
          </a:prstGeom>
        </p:spPr>
        <p:txBody>
          <a:bodyPr>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a:spcAft>
                <a:spcPts val="0"/>
              </a:spcAft>
              <a:buFont typeface="Wingdings" charset="2"/>
              <a:buChar char="Ø"/>
            </a:pPr>
            <a:r>
              <a:rPr lang="es-CL" sz="2400" dirty="0"/>
              <a:t>E</a:t>
            </a:r>
            <a:r>
              <a:rPr lang="es-CL" sz="2400" dirty="0" smtClean="0"/>
              <a:t>studio </a:t>
            </a:r>
            <a:r>
              <a:rPr lang="es-CL" sz="2400" dirty="0"/>
              <a:t>del impacto de los datos digitales y el motivo de su uso, análisis y procesamiento en varios campos, ya sea en la industria o en la academia</a:t>
            </a:r>
            <a:r>
              <a:rPr lang="es-ES_tradnl" sz="2400" dirty="0"/>
              <a:t> </a:t>
            </a:r>
            <a:endParaRPr lang="es-ES_tradnl" sz="2400" dirty="0" smtClean="0"/>
          </a:p>
          <a:p>
            <a:pPr>
              <a:spcAft>
                <a:spcPts val="0"/>
              </a:spcAft>
              <a:buFont typeface="Wingdings" charset="2"/>
              <a:buChar char="Ø"/>
            </a:pPr>
            <a:r>
              <a:rPr lang="es-CL" sz="2400" dirty="0"/>
              <a:t>E</a:t>
            </a:r>
            <a:r>
              <a:rPr lang="es-CL" sz="2400" dirty="0" smtClean="0"/>
              <a:t>strategias </a:t>
            </a:r>
            <a:r>
              <a:rPr lang="es-CL" sz="2400" dirty="0"/>
              <a:t>aplicadas en Netflix, Facebook, Google y Twitter para comparar las ventajas y consecuencias de hacer “minería de datos” de los usuarios de internet en las diversas plataformas</a:t>
            </a:r>
            <a:r>
              <a:rPr lang="es-ES_tradnl" sz="2400" dirty="0"/>
              <a:t> </a:t>
            </a:r>
            <a:endParaRPr lang="es-ES_tradnl" sz="2400" dirty="0" smtClean="0"/>
          </a:p>
          <a:p>
            <a:pPr>
              <a:spcAft>
                <a:spcPts val="0"/>
              </a:spcAft>
              <a:buFont typeface="Wingdings" charset="2"/>
              <a:buChar char="Ø"/>
            </a:pPr>
            <a:r>
              <a:rPr lang="es-CL" sz="2400" dirty="0"/>
              <a:t>Conceptos relacionados al análisis de datos serán tratados para su comprensión general y las explicaciones serán acompañadas de ejemplos, demos y ejercicios</a:t>
            </a:r>
            <a:r>
              <a:rPr lang="es-ES_tradnl" sz="2400" dirty="0"/>
              <a:t> </a:t>
            </a:r>
            <a:endParaRPr lang="en-US" sz="2400" dirty="0"/>
          </a:p>
        </p:txBody>
      </p:sp>
      <p:sp>
        <p:nvSpPr>
          <p:cNvPr id="3" name="Rectángulo 2"/>
          <p:cNvSpPr/>
          <p:nvPr/>
        </p:nvSpPr>
        <p:spPr>
          <a:xfrm>
            <a:off x="3048000" y="2413338"/>
            <a:ext cx="6096000" cy="369332"/>
          </a:xfrm>
          <a:prstGeom prst="rect">
            <a:avLst/>
          </a:prstGeom>
        </p:spPr>
        <p:txBody>
          <a:bodyPr>
            <a:spAutoFit/>
          </a:bodyPr>
          <a:lstStyle/>
          <a:p>
            <a:pPr>
              <a:spcAft>
                <a:spcPts val="0"/>
              </a:spcAft>
            </a:pPr>
            <a:r>
              <a:rPr lang="es-ES" dirty="0">
                <a:latin typeface="Calibri" charset="0"/>
                <a:ea typeface="Calibri" charset="0"/>
                <a:cs typeface="Times New Roman" charset="0"/>
              </a:rPr>
              <a:t> </a:t>
            </a:r>
            <a:endParaRPr lang="en-US" dirty="0"/>
          </a:p>
        </p:txBody>
      </p:sp>
    </p:spTree>
    <p:extLst>
      <p:ext uri="{BB962C8B-B14F-4D97-AF65-F5344CB8AC3E}">
        <p14:creationId xmlns:p14="http://schemas.microsoft.com/office/powerpoint/2010/main" val="1236433606"/>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30</a:t>
            </a:fld>
            <a:endParaRPr lang="en-US" sz="1600" dirty="0"/>
          </a:p>
        </p:txBody>
      </p:sp>
      <p:sp>
        <p:nvSpPr>
          <p:cNvPr id="4" name="Rectángulo 3"/>
          <p:cNvSpPr/>
          <p:nvPr/>
        </p:nvSpPr>
        <p:spPr>
          <a:xfrm>
            <a:off x="770399" y="1990323"/>
            <a:ext cx="10659601" cy="3046988"/>
          </a:xfrm>
          <a:prstGeom prst="rect">
            <a:avLst/>
          </a:prstGeom>
        </p:spPr>
        <p:txBody>
          <a:bodyPr wrap="square">
            <a:spAutoFit/>
          </a:bodyPr>
          <a:lstStyle/>
          <a:p>
            <a:pPr marL="342900" indent="-342900">
              <a:buFont typeface="Arial" charset="0"/>
              <a:buChar char="•"/>
            </a:pPr>
            <a:r>
              <a:rPr lang="en-US" sz="2400" dirty="0" err="1"/>
              <a:t>Descubrieron</a:t>
            </a:r>
            <a:r>
              <a:rPr lang="en-US" sz="2400" dirty="0"/>
              <a:t> </a:t>
            </a:r>
            <a:r>
              <a:rPr lang="en-US" sz="2400" dirty="0" err="1"/>
              <a:t>que</a:t>
            </a:r>
            <a:r>
              <a:rPr lang="en-US" sz="2400" dirty="0"/>
              <a:t> los </a:t>
            </a:r>
            <a:r>
              <a:rPr lang="en-US" sz="2400" dirty="0" err="1"/>
              <a:t>personajes</a:t>
            </a:r>
            <a:r>
              <a:rPr lang="en-US" sz="2400" dirty="0"/>
              <a:t> </a:t>
            </a:r>
            <a:r>
              <a:rPr lang="en-US" sz="2400" dirty="0" err="1"/>
              <a:t>femeninos</a:t>
            </a:r>
            <a:r>
              <a:rPr lang="en-US" sz="2400" dirty="0"/>
              <a:t> </a:t>
            </a:r>
            <a:r>
              <a:rPr lang="en-US" sz="2400" dirty="0" err="1"/>
              <a:t>animados</a:t>
            </a:r>
            <a:r>
              <a:rPr lang="en-US" sz="2400" dirty="0"/>
              <a:t> en los </a:t>
            </a:r>
            <a:r>
              <a:rPr lang="en-US" sz="2400" dirty="0" err="1"/>
              <a:t>videojuegos</a:t>
            </a:r>
            <a:r>
              <a:rPr lang="en-US" sz="2400" dirty="0"/>
              <a:t> </a:t>
            </a:r>
            <a:r>
              <a:rPr lang="en-US" sz="2400" dirty="0" err="1"/>
              <a:t>tenían</a:t>
            </a:r>
            <a:r>
              <a:rPr lang="en-US" sz="2400" dirty="0"/>
              <a:t> </a:t>
            </a:r>
            <a:r>
              <a:rPr lang="en-US" sz="2400" dirty="0" err="1"/>
              <a:t>cinturas</a:t>
            </a:r>
            <a:r>
              <a:rPr lang="en-US" sz="2400" dirty="0"/>
              <a:t> y </a:t>
            </a:r>
            <a:r>
              <a:rPr lang="en-US" sz="2400" dirty="0" err="1"/>
              <a:t>caderas</a:t>
            </a:r>
            <a:r>
              <a:rPr lang="en-US" sz="2400" dirty="0"/>
              <a:t> </a:t>
            </a:r>
            <a:r>
              <a:rPr lang="en-US" sz="2400" dirty="0" err="1"/>
              <a:t>más</a:t>
            </a:r>
            <a:r>
              <a:rPr lang="en-US" sz="2400" dirty="0"/>
              <a:t> </a:t>
            </a:r>
            <a:r>
              <a:rPr lang="en-US" sz="2400" dirty="0" err="1"/>
              <a:t>pequeños</a:t>
            </a:r>
            <a:r>
              <a:rPr lang="en-US" sz="2400" dirty="0"/>
              <a:t> </a:t>
            </a:r>
            <a:r>
              <a:rPr lang="en-US" sz="2400" dirty="0" err="1"/>
              <a:t>que</a:t>
            </a:r>
            <a:r>
              <a:rPr lang="en-US" sz="2400" dirty="0"/>
              <a:t> </a:t>
            </a:r>
            <a:r>
              <a:rPr lang="en-US" sz="2400" dirty="0" err="1"/>
              <a:t>sus</a:t>
            </a:r>
            <a:r>
              <a:rPr lang="en-US" sz="2400" dirty="0"/>
              <a:t> </a:t>
            </a:r>
            <a:r>
              <a:rPr lang="en-US" sz="2400" dirty="0" err="1"/>
              <a:t>contrapartes</a:t>
            </a:r>
            <a:r>
              <a:rPr lang="en-US" sz="2400" dirty="0"/>
              <a:t> del </a:t>
            </a:r>
            <a:r>
              <a:rPr lang="en-US" sz="2400" dirty="0" err="1"/>
              <a:t>mundo</a:t>
            </a:r>
            <a:r>
              <a:rPr lang="en-US" sz="2400" dirty="0"/>
              <a:t> real, un </a:t>
            </a:r>
            <a:r>
              <a:rPr lang="en-US" sz="2400" dirty="0" err="1"/>
              <a:t>patrón</a:t>
            </a:r>
            <a:r>
              <a:rPr lang="en-US" sz="2400" dirty="0"/>
              <a:t> </a:t>
            </a:r>
            <a:r>
              <a:rPr lang="en-US" sz="2400" dirty="0" err="1"/>
              <a:t>que</a:t>
            </a:r>
            <a:r>
              <a:rPr lang="en-US" sz="2400" dirty="0"/>
              <a:t> los </a:t>
            </a:r>
            <a:r>
              <a:rPr lang="en-US" sz="2400" dirty="0" err="1"/>
              <a:t>autores</a:t>
            </a:r>
            <a:r>
              <a:rPr lang="en-US" sz="2400" dirty="0"/>
              <a:t> </a:t>
            </a:r>
            <a:r>
              <a:rPr lang="en-US" sz="2400" dirty="0" err="1"/>
              <a:t>consideraron</a:t>
            </a:r>
            <a:r>
              <a:rPr lang="en-US" sz="2400" dirty="0"/>
              <a:t> </a:t>
            </a:r>
            <a:r>
              <a:rPr lang="en-US" sz="2400" dirty="0" err="1"/>
              <a:t>consistente</a:t>
            </a:r>
            <a:r>
              <a:rPr lang="en-US" sz="2400" dirty="0"/>
              <a:t> con el ideal de </a:t>
            </a:r>
            <a:r>
              <a:rPr lang="en-US" sz="2400" dirty="0" err="1"/>
              <a:t>delgadez</a:t>
            </a:r>
            <a:r>
              <a:rPr lang="en-US" sz="2400" dirty="0"/>
              <a:t> </a:t>
            </a:r>
            <a:r>
              <a:rPr lang="en-US" sz="2400" dirty="0" err="1"/>
              <a:t>cultivado</a:t>
            </a:r>
            <a:r>
              <a:rPr lang="en-US" sz="2400" dirty="0"/>
              <a:t> </a:t>
            </a:r>
            <a:r>
              <a:rPr lang="en-US" sz="2400" dirty="0" err="1"/>
              <a:t>por</a:t>
            </a:r>
            <a:r>
              <a:rPr lang="en-US" sz="2400" dirty="0"/>
              <a:t> </a:t>
            </a:r>
            <a:r>
              <a:rPr lang="en-US" sz="2400" dirty="0" err="1"/>
              <a:t>muchos</a:t>
            </a:r>
            <a:r>
              <a:rPr lang="en-US" sz="2400" dirty="0"/>
              <a:t> </a:t>
            </a:r>
            <a:r>
              <a:rPr lang="en-US" sz="2400" dirty="0" err="1"/>
              <a:t>medios</a:t>
            </a:r>
            <a:r>
              <a:rPr lang="en-US" sz="2400" dirty="0" smtClean="0"/>
              <a:t>.</a:t>
            </a:r>
          </a:p>
          <a:p>
            <a:pPr marL="342900" indent="-342900">
              <a:buFont typeface="Arial" charset="0"/>
              <a:buChar char="•"/>
            </a:pPr>
            <a:endParaRPr lang="en-US" sz="2400" dirty="0"/>
          </a:p>
          <a:p>
            <a:pPr marL="342900" indent="-342900">
              <a:buFont typeface="Arial" charset="0"/>
              <a:buChar char="•"/>
            </a:pPr>
            <a:r>
              <a:rPr lang="es-ES" sz="2400" i="1" dirty="0"/>
              <a:t>El análisis de contenido descriptivo a veces sirve como una primera fase en un programa de investigación.</a:t>
            </a:r>
            <a:endParaRPr lang="en-US" sz="2400" i="1" dirty="0"/>
          </a:p>
          <a:p>
            <a:pPr marL="342900" indent="-342900">
              <a:buFont typeface="Arial" charset="0"/>
              <a:buChar char="•"/>
            </a:pPr>
            <a:endParaRPr lang="en-US" sz="2400" dirty="0"/>
          </a:p>
        </p:txBody>
      </p:sp>
      <p:sp>
        <p:nvSpPr>
          <p:cNvPr id="6" name="Título 1"/>
          <p:cNvSpPr txBox="1">
            <a:spLocks/>
          </p:cNvSpPr>
          <p:nvPr/>
        </p:nvSpPr>
        <p:spPr>
          <a:xfrm>
            <a:off x="770399" y="595018"/>
            <a:ext cx="10325749" cy="877720"/>
          </a:xfrm>
          <a:prstGeom prst="rect">
            <a:avLst/>
          </a:prstGeom>
        </p:spPr>
        <p:txBody>
          <a:bodyPr>
            <a:normAutofit fontScale="92500"/>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s-ES" sz="4400" dirty="0"/>
              <a:t>Investigación en las ciencias de la comunicación</a:t>
            </a:r>
            <a:endParaRPr lang="en-US" sz="4400" dirty="0"/>
          </a:p>
        </p:txBody>
      </p:sp>
    </p:spTree>
    <p:extLst>
      <p:ext uri="{BB962C8B-B14F-4D97-AF65-F5344CB8AC3E}">
        <p14:creationId xmlns:p14="http://schemas.microsoft.com/office/powerpoint/2010/main" val="544100774"/>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31</a:t>
            </a:fld>
            <a:endParaRPr lang="en-US" sz="1600" dirty="0"/>
          </a:p>
        </p:txBody>
      </p:sp>
      <p:sp>
        <p:nvSpPr>
          <p:cNvPr id="8" name="Título 1"/>
          <p:cNvSpPr txBox="1">
            <a:spLocks/>
          </p:cNvSpPr>
          <p:nvPr/>
        </p:nvSpPr>
        <p:spPr>
          <a:xfrm>
            <a:off x="396815" y="595018"/>
            <a:ext cx="10699333" cy="877720"/>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s-ES" sz="4400" dirty="0" smtClean="0"/>
              <a:t>Investigación en las ciencias de la </a:t>
            </a:r>
            <a:r>
              <a:rPr lang="es-ES" sz="4400" dirty="0" smtClean="0"/>
              <a:t>comunicación</a:t>
            </a:r>
            <a:endParaRPr lang="es-ES" sz="4400" dirty="0" smtClean="0"/>
          </a:p>
        </p:txBody>
      </p:sp>
      <p:sp>
        <p:nvSpPr>
          <p:cNvPr id="5" name="Marcador de contenido 2"/>
          <p:cNvSpPr txBox="1">
            <a:spLocks/>
          </p:cNvSpPr>
          <p:nvPr/>
        </p:nvSpPr>
        <p:spPr>
          <a:xfrm>
            <a:off x="907560" y="1897811"/>
            <a:ext cx="10385280" cy="4571124"/>
          </a:xfrm>
          <a:prstGeom prst="rect">
            <a:avLst/>
          </a:prstGeom>
        </p:spPr>
        <p:txBody>
          <a:bodyPr>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342900" indent="-342900">
              <a:spcBef>
                <a:spcPts val="600"/>
              </a:spcBef>
              <a:spcAft>
                <a:spcPts val="600"/>
              </a:spcAft>
              <a:buFont typeface="Arial" charset="0"/>
              <a:buChar char="•"/>
            </a:pPr>
            <a:r>
              <a:rPr lang="es-ES_tradnl" sz="2400" dirty="0"/>
              <a:t>Cuando los nuevos medios o formas de contenido evolucionan, se prestan a </a:t>
            </a:r>
            <a:r>
              <a:rPr lang="es-ES_tradnl" sz="2400" i="1" dirty="0"/>
              <a:t>estudios descriptivos</a:t>
            </a:r>
            <a:r>
              <a:rPr lang="es-ES_tradnl" sz="2400" dirty="0"/>
              <a:t> y comparaciones similares del "mundo real</a:t>
            </a:r>
            <a:r>
              <a:rPr lang="es-ES_tradnl" sz="2400" dirty="0" smtClean="0"/>
              <a:t>".</a:t>
            </a:r>
            <a:endParaRPr lang="es-ES_tradnl" sz="2400" dirty="0"/>
          </a:p>
          <a:p>
            <a:pPr marL="342900" indent="-342900">
              <a:spcBef>
                <a:spcPts val="600"/>
              </a:spcBef>
              <a:spcAft>
                <a:spcPts val="600"/>
              </a:spcAft>
              <a:buFont typeface="Arial" charset="0"/>
              <a:buChar char="•"/>
            </a:pPr>
            <a:r>
              <a:rPr lang="es-ES_tradnl" sz="2400" dirty="0"/>
              <a:t>El análisis de contenido no es </a:t>
            </a:r>
            <a:r>
              <a:rPr lang="es-ES_tradnl" sz="2400" i="1" dirty="0"/>
              <a:t>reactivo</a:t>
            </a:r>
            <a:r>
              <a:rPr lang="es-ES_tradnl" sz="2400" dirty="0"/>
              <a:t> (es decir, la persona que se está estudiando no es consciente de que está siendo estudiada), permite el "acceso" a </a:t>
            </a:r>
            <a:r>
              <a:rPr lang="es-ES_tradnl" sz="2400" i="1" dirty="0"/>
              <a:t>participantes inaccesibles </a:t>
            </a:r>
            <a:r>
              <a:rPr lang="es-ES_tradnl" sz="2400" dirty="0"/>
              <a:t>(como los presidentes o </a:t>
            </a:r>
            <a:r>
              <a:rPr lang="es-ES_tradnl" sz="2400" dirty="0" err="1" smtClean="0"/>
              <a:t>youtubers</a:t>
            </a:r>
            <a:r>
              <a:rPr lang="es-ES_tradnl" sz="2400" dirty="0" smtClean="0"/>
              <a:t>) </a:t>
            </a:r>
            <a:r>
              <a:rPr lang="es-ES_tradnl" sz="2400" dirty="0"/>
              <a:t>y se presta a lo longitudinal, con </a:t>
            </a:r>
            <a:r>
              <a:rPr lang="es-ES_tradnl" sz="2400" dirty="0"/>
              <a:t>estudios en el </a:t>
            </a:r>
            <a:r>
              <a:rPr lang="es-ES_tradnl" sz="2400" dirty="0" smtClean="0"/>
              <a:t>tiempo.</a:t>
            </a:r>
            <a:endParaRPr lang="es-ES_tradnl" sz="2400" dirty="0"/>
          </a:p>
          <a:p>
            <a:pPr marL="342900" indent="-342900">
              <a:spcBef>
                <a:spcPts val="600"/>
              </a:spcBef>
              <a:spcAft>
                <a:spcPts val="600"/>
              </a:spcAft>
              <a:buFont typeface="Arial" charset="0"/>
              <a:buChar char="•"/>
            </a:pPr>
            <a:r>
              <a:rPr lang="es-ES_tradnl" sz="2400" dirty="0"/>
              <a:t>El análisis de contenido se ha utilizado en la comunicación de masas y en otros campos para describir el contenido y probar </a:t>
            </a:r>
            <a:r>
              <a:rPr lang="es-ES_tradnl" sz="2400" u="sng" dirty="0"/>
              <a:t>hipótesis derivadas de la teoría</a:t>
            </a:r>
            <a:r>
              <a:rPr lang="es-ES_tradnl" sz="2400" dirty="0"/>
              <a:t>. </a:t>
            </a:r>
            <a:endParaRPr lang="es-ES_tradnl" sz="2400" dirty="0" smtClean="0"/>
          </a:p>
          <a:p>
            <a:pPr marL="342900" indent="-342900">
              <a:spcBef>
                <a:spcPts val="600"/>
              </a:spcBef>
              <a:spcAft>
                <a:spcPts val="600"/>
              </a:spcAft>
              <a:buFont typeface="Arial" charset="0"/>
              <a:buChar char="•"/>
            </a:pPr>
            <a:r>
              <a:rPr lang="es-ES_tradnl" sz="2400" dirty="0" smtClean="0"/>
              <a:t>La </a:t>
            </a:r>
            <a:r>
              <a:rPr lang="es-ES_tradnl" sz="2400" dirty="0"/>
              <a:t>variedad de aplicaciones puede estar limitada solo por la imaginación, la teoría y los recursos del analista.</a:t>
            </a:r>
          </a:p>
        </p:txBody>
      </p:sp>
    </p:spTree>
    <p:extLst>
      <p:ext uri="{BB962C8B-B14F-4D97-AF65-F5344CB8AC3E}">
        <p14:creationId xmlns:p14="http://schemas.microsoft.com/office/powerpoint/2010/main" val="1997236400"/>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32</a:t>
            </a:fld>
            <a:endParaRPr lang="en-US" sz="1600" dirty="0"/>
          </a:p>
        </p:txBody>
      </p:sp>
      <p:sp>
        <p:nvSpPr>
          <p:cNvPr id="8" name="Título 1"/>
          <p:cNvSpPr txBox="1">
            <a:spLocks/>
          </p:cNvSpPr>
          <p:nvPr/>
        </p:nvSpPr>
        <p:spPr>
          <a:xfrm>
            <a:off x="396815" y="595018"/>
            <a:ext cx="10699333" cy="877720"/>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s-ES" sz="4400" dirty="0" smtClean="0"/>
              <a:t>Investigación en las ciencias de la comunicación</a:t>
            </a:r>
          </a:p>
          <a:p>
            <a:endParaRPr lang="en-US" sz="4400" dirty="0"/>
          </a:p>
        </p:txBody>
      </p:sp>
      <p:sp>
        <p:nvSpPr>
          <p:cNvPr id="5" name="Marcador de contenido 2"/>
          <p:cNvSpPr txBox="1">
            <a:spLocks/>
          </p:cNvSpPr>
          <p:nvPr/>
        </p:nvSpPr>
        <p:spPr>
          <a:xfrm>
            <a:off x="907560" y="1472739"/>
            <a:ext cx="10385280" cy="4996196"/>
          </a:xfrm>
          <a:prstGeom prst="rect">
            <a:avLst/>
          </a:prstGeom>
        </p:spPr>
        <p:txBody>
          <a:bodyPr>
            <a:normAutofit fontScale="92500" lnSpcReduction="20000"/>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342900" indent="-342900">
              <a:spcBef>
                <a:spcPts val="600"/>
              </a:spcBef>
              <a:spcAft>
                <a:spcPts val="600"/>
              </a:spcAft>
              <a:buFont typeface="Arial" charset="0"/>
              <a:buChar char="•"/>
            </a:pPr>
            <a:r>
              <a:rPr lang="es-ES_tradnl" sz="2400" dirty="0" smtClean="0"/>
              <a:t>239 </a:t>
            </a:r>
            <a:r>
              <a:rPr lang="es-ES_tradnl" sz="2400" dirty="0"/>
              <a:t>estudios en </a:t>
            </a:r>
            <a:r>
              <a:rPr lang="es-ES_tradnl" sz="2400" dirty="0" smtClean="0"/>
              <a:t>periodismo </a:t>
            </a:r>
            <a:r>
              <a:rPr lang="es-ES_tradnl" sz="2400" dirty="0"/>
              <a:t>y comunicación de masas trimestral desde 1986 hasta 1995 indica que los analistas de contenido confían en varias técnicas de análisis básicas y algunas más </a:t>
            </a:r>
            <a:r>
              <a:rPr lang="es-ES_tradnl" sz="2400" dirty="0" smtClean="0"/>
              <a:t>avanzadas.</a:t>
            </a:r>
          </a:p>
          <a:p>
            <a:pPr marL="342900" indent="-342900">
              <a:spcBef>
                <a:spcPts val="600"/>
              </a:spcBef>
              <a:spcAft>
                <a:spcPts val="600"/>
              </a:spcAft>
              <a:buFont typeface="Arial" charset="0"/>
              <a:buChar char="•"/>
            </a:pPr>
            <a:r>
              <a:rPr lang="es-ES_tradnl" sz="2400" dirty="0" smtClean="0"/>
              <a:t>Es </a:t>
            </a:r>
            <a:r>
              <a:rPr lang="es-ES_tradnl" sz="2400" dirty="0"/>
              <a:t>decir, un número </a:t>
            </a:r>
            <a:r>
              <a:rPr lang="es-ES_tradnl" sz="2400" u="sng" dirty="0"/>
              <a:t>limitado de herramientas </a:t>
            </a:r>
            <a:r>
              <a:rPr lang="es-ES_tradnl" sz="2400" dirty="0"/>
              <a:t>resultan útiles para una variedad de </a:t>
            </a:r>
            <a:r>
              <a:rPr lang="es-ES_tradnl" sz="2400" dirty="0" smtClean="0"/>
              <a:t>tareas.</a:t>
            </a:r>
          </a:p>
          <a:p>
            <a:pPr marL="342900" indent="-342900">
              <a:spcBef>
                <a:spcPts val="600"/>
              </a:spcBef>
              <a:spcAft>
                <a:spcPts val="600"/>
              </a:spcAft>
              <a:buFont typeface="Arial" charset="0"/>
              <a:buChar char="•"/>
            </a:pPr>
            <a:r>
              <a:rPr lang="es-ES_tradnl" sz="2400" dirty="0" smtClean="0"/>
              <a:t>Como </a:t>
            </a:r>
            <a:r>
              <a:rPr lang="es-ES_tradnl" sz="2400" dirty="0"/>
              <a:t>en muchos tipos de trabajo, saber qué herramienta servirá adecuadamente para qué trabajo es conocimiento esencial</a:t>
            </a:r>
            <a:r>
              <a:rPr lang="es-ES_tradnl" sz="2400" dirty="0" smtClean="0"/>
              <a:t>.</a:t>
            </a:r>
          </a:p>
          <a:p>
            <a:pPr marL="342900" indent="-342900">
              <a:spcBef>
                <a:spcPts val="600"/>
              </a:spcBef>
              <a:spcAft>
                <a:spcPts val="600"/>
              </a:spcAft>
              <a:buFont typeface="Arial" charset="0"/>
              <a:buChar char="•"/>
            </a:pPr>
            <a:r>
              <a:rPr lang="es-ES_tradnl" sz="2400" dirty="0" smtClean="0"/>
              <a:t>Algunas </a:t>
            </a:r>
            <a:r>
              <a:rPr lang="es-ES_tradnl" sz="2400" dirty="0"/>
              <a:t>de estas técnicas de análisis son muy simples. Los investigadores que produjeron el 28% de los 239 estudios de análisis de contenido han podido lograr sus objetivos utilizando solo </a:t>
            </a:r>
            <a:r>
              <a:rPr lang="es-ES_tradnl" sz="2400" dirty="0" smtClean="0"/>
              <a:t>promedios, </a:t>
            </a:r>
            <a:r>
              <a:rPr lang="es-ES_tradnl" sz="2400" dirty="0"/>
              <a:t>proporciones o conteos de frecuencia simples. </a:t>
            </a:r>
            <a:endParaRPr lang="es-ES_tradnl" sz="2400" dirty="0" smtClean="0"/>
          </a:p>
          <a:p>
            <a:pPr marL="342900" indent="-342900">
              <a:spcBef>
                <a:spcPts val="600"/>
              </a:spcBef>
              <a:spcAft>
                <a:spcPts val="600"/>
              </a:spcAft>
              <a:buFont typeface="Arial" charset="0"/>
              <a:buChar char="•"/>
            </a:pPr>
            <a:r>
              <a:rPr lang="es-ES_tradnl" sz="2400" dirty="0" smtClean="0"/>
              <a:t>Cuando </a:t>
            </a:r>
            <a:r>
              <a:rPr lang="es-ES_tradnl" sz="2400" dirty="0"/>
              <a:t>se han utilizado otras técnicas, a menudo se combinaron con </a:t>
            </a:r>
            <a:r>
              <a:rPr lang="es-ES_tradnl" sz="2400" dirty="0" smtClean="0"/>
              <a:t>promedios y </a:t>
            </a:r>
            <a:r>
              <a:rPr lang="es-ES_tradnl" sz="2400" dirty="0"/>
              <a:t>proporciones. Las técnicas para analizar los datos de contenido incluyeron </a:t>
            </a:r>
            <a:r>
              <a:rPr lang="es-ES_tradnl" sz="2400" dirty="0" err="1"/>
              <a:t>chi</a:t>
            </a:r>
            <a:r>
              <a:rPr lang="es-ES_tradnl" sz="2400" dirty="0"/>
              <a:t> cuadrado y la V de </a:t>
            </a:r>
            <a:r>
              <a:rPr lang="es-ES_tradnl" sz="2400" dirty="0" err="1"/>
              <a:t>Cramer</a:t>
            </a:r>
            <a:r>
              <a:rPr lang="es-ES_tradnl" sz="2400" dirty="0"/>
              <a:t> (utilizada en el 37% de los estudios) y la correlación </a:t>
            </a:r>
            <a:r>
              <a:rPr lang="es-ES_tradnl" sz="2400" dirty="0" smtClean="0"/>
              <a:t>de </a:t>
            </a:r>
            <a:r>
              <a:rPr lang="es-ES_tradnl" sz="2400" dirty="0"/>
              <a:t>Pearson (utilizada en el 15%). </a:t>
            </a:r>
            <a:endParaRPr lang="es-ES_tradnl" sz="2400" dirty="0" smtClean="0"/>
          </a:p>
          <a:p>
            <a:pPr marL="342900" indent="-342900">
              <a:spcBef>
                <a:spcPts val="600"/>
              </a:spcBef>
              <a:spcAft>
                <a:spcPts val="600"/>
              </a:spcAft>
              <a:buFont typeface="Arial" charset="0"/>
              <a:buChar char="•"/>
            </a:pPr>
            <a:r>
              <a:rPr lang="es-ES_tradnl" sz="2400" dirty="0" smtClean="0"/>
              <a:t>Las </a:t>
            </a:r>
            <a:r>
              <a:rPr lang="es-ES_tradnl" sz="2400" dirty="0"/>
              <a:t>técnicas más avanzadas incluyeron ANOVA (utilizado en el 6% de los estudios) y regresión múltiple (8% de los estudios). Solo el 7% de los estudios empleó técnicas estadísticas más sofisticadas que estas.</a:t>
            </a:r>
          </a:p>
        </p:txBody>
      </p:sp>
    </p:spTree>
    <p:extLst>
      <p:ext uri="{BB962C8B-B14F-4D97-AF65-F5344CB8AC3E}">
        <p14:creationId xmlns:p14="http://schemas.microsoft.com/office/powerpoint/2010/main" val="1745353480"/>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33</a:t>
            </a:fld>
            <a:endParaRPr lang="en-US" sz="1600" dirty="0"/>
          </a:p>
        </p:txBody>
      </p:sp>
      <p:pic>
        <p:nvPicPr>
          <p:cNvPr id="3" name="Imagen 2"/>
          <p:cNvPicPr>
            <a:picLocks noChangeAspect="1"/>
          </p:cNvPicPr>
          <p:nvPr/>
        </p:nvPicPr>
        <p:blipFill>
          <a:blip r:embed="rId3"/>
          <a:stretch>
            <a:fillRect/>
          </a:stretch>
        </p:blipFill>
        <p:spPr>
          <a:xfrm>
            <a:off x="685800" y="131634"/>
            <a:ext cx="10744200" cy="6337300"/>
          </a:xfrm>
          <a:prstGeom prst="rect">
            <a:avLst/>
          </a:prstGeom>
        </p:spPr>
      </p:pic>
    </p:spTree>
    <p:extLst>
      <p:ext uri="{BB962C8B-B14F-4D97-AF65-F5344CB8AC3E}">
        <p14:creationId xmlns:p14="http://schemas.microsoft.com/office/powerpoint/2010/main" val="496214075"/>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34</a:t>
            </a:fld>
            <a:endParaRPr lang="en-US" sz="1600" dirty="0"/>
          </a:p>
        </p:txBody>
      </p:sp>
      <p:sp>
        <p:nvSpPr>
          <p:cNvPr id="8" name="Título 1"/>
          <p:cNvSpPr txBox="1">
            <a:spLocks/>
          </p:cNvSpPr>
          <p:nvPr/>
        </p:nvSpPr>
        <p:spPr>
          <a:xfrm>
            <a:off x="770399" y="595018"/>
            <a:ext cx="10325749" cy="877720"/>
          </a:xfrm>
          <a:prstGeom prst="rect">
            <a:avLst/>
          </a:prstGeom>
        </p:spPr>
        <p:txBody>
          <a:bodyPr>
            <a:normAutofit fontScale="85000" lnSpcReduction="20000"/>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s-ES" sz="4400" dirty="0"/>
              <a:t>Fundamentos de análisis de </a:t>
            </a:r>
            <a:r>
              <a:rPr lang="es-ES" sz="4400" dirty="0" smtClean="0"/>
              <a:t>datos</a:t>
            </a:r>
          </a:p>
          <a:p>
            <a:r>
              <a:rPr lang="es-ES" sz="4400" dirty="0" smtClean="0"/>
              <a:t>Pensando </a:t>
            </a:r>
            <a:r>
              <a:rPr lang="es-ES" sz="4400" dirty="0"/>
              <a:t>en el análisis de datos</a:t>
            </a:r>
            <a:endParaRPr lang="en-US" sz="4400" dirty="0"/>
          </a:p>
        </p:txBody>
      </p:sp>
      <p:sp>
        <p:nvSpPr>
          <p:cNvPr id="5" name="Marcador de contenido 2"/>
          <p:cNvSpPr txBox="1">
            <a:spLocks/>
          </p:cNvSpPr>
          <p:nvPr/>
        </p:nvSpPr>
        <p:spPr>
          <a:xfrm>
            <a:off x="907560" y="1897811"/>
            <a:ext cx="10385280" cy="4571124"/>
          </a:xfrm>
          <a:prstGeom prst="rect">
            <a:avLst/>
          </a:prstGeom>
        </p:spPr>
        <p:txBody>
          <a:bodyPr>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342900" indent="-342900">
              <a:spcBef>
                <a:spcPts val="600"/>
              </a:spcBef>
              <a:spcAft>
                <a:spcPts val="600"/>
              </a:spcAft>
              <a:buFont typeface="Arial" charset="0"/>
              <a:buChar char="•"/>
            </a:pPr>
            <a:r>
              <a:rPr lang="es-ES_tradnl" sz="2400" dirty="0"/>
              <a:t>El objetivo de un análisis de datos particular puede ser relativamente simple: describir las características de una muestra o población. </a:t>
            </a:r>
            <a:endParaRPr lang="es-ES_tradnl" sz="2400" dirty="0" smtClean="0"/>
          </a:p>
          <a:p>
            <a:pPr marL="342900" indent="-342900">
              <a:spcBef>
                <a:spcPts val="600"/>
              </a:spcBef>
              <a:spcAft>
                <a:spcPts val="600"/>
              </a:spcAft>
              <a:buFont typeface="Arial" charset="0"/>
              <a:buChar char="•"/>
            </a:pPr>
            <a:r>
              <a:rPr lang="es-ES_tradnl" sz="2400" dirty="0" smtClean="0"/>
              <a:t>Por </a:t>
            </a:r>
            <a:r>
              <a:rPr lang="es-ES_tradnl" sz="2400" dirty="0"/>
              <a:t>ejemplo, los investigadores pueden estar interesados ​​en aprender la frecuencia de aparición de alguna característica particular para evaluar lo que es típico o inusual. </a:t>
            </a:r>
            <a:endParaRPr lang="es-ES_tradnl" sz="2400" dirty="0" smtClean="0"/>
          </a:p>
          <a:p>
            <a:pPr marL="342900" indent="-342900">
              <a:spcBef>
                <a:spcPts val="600"/>
              </a:spcBef>
              <a:spcAft>
                <a:spcPts val="600"/>
              </a:spcAft>
              <a:buFont typeface="Arial" charset="0"/>
              <a:buChar char="•"/>
            </a:pPr>
            <a:r>
              <a:rPr lang="es-ES_tradnl" sz="2400" dirty="0" smtClean="0"/>
              <a:t>Por </a:t>
            </a:r>
            <a:r>
              <a:rPr lang="es-ES_tradnl" sz="2400" dirty="0"/>
              <a:t>el contrario, el objetivo puede ser ir más allá de dicha descripción para </a:t>
            </a:r>
            <a:r>
              <a:rPr lang="es-ES_tradnl" sz="2400" dirty="0" smtClean="0"/>
              <a:t>reconocer las </a:t>
            </a:r>
            <a:r>
              <a:rPr lang="es-ES_tradnl" sz="2400" dirty="0"/>
              <a:t>relaciones en alguna muestra o población. </a:t>
            </a:r>
            <a:endParaRPr lang="es-ES_tradnl" sz="2400" dirty="0" smtClean="0"/>
          </a:p>
          <a:p>
            <a:pPr marL="342900" indent="-342900">
              <a:spcBef>
                <a:spcPts val="600"/>
              </a:spcBef>
              <a:spcAft>
                <a:spcPts val="600"/>
              </a:spcAft>
              <a:buFont typeface="Arial" charset="0"/>
              <a:buChar char="•"/>
            </a:pPr>
            <a:r>
              <a:rPr lang="es-ES_tradnl" sz="2400" dirty="0" smtClean="0"/>
              <a:t>Para </a:t>
            </a:r>
            <a:r>
              <a:rPr lang="es-ES_tradnl" sz="2400" dirty="0"/>
              <a:t>describir las relaciones, los investigadores se centrarían en </a:t>
            </a:r>
            <a:r>
              <a:rPr lang="es-ES_tradnl" sz="2400" dirty="0" smtClean="0"/>
              <a:t>reconocer patrones </a:t>
            </a:r>
            <a:r>
              <a:rPr lang="es-ES_tradnl" sz="2400" dirty="0"/>
              <a:t>de asociación entre las características de una cosa y las características de otra. Por supuesto, algunos investigadores podrían perseguir ambos objetivos</a:t>
            </a:r>
            <a:r>
              <a:rPr lang="es-ES_tradnl" sz="2400" dirty="0" smtClean="0"/>
              <a:t>. </a:t>
            </a:r>
            <a:endParaRPr lang="es-ES" sz="2400" dirty="0"/>
          </a:p>
        </p:txBody>
      </p:sp>
    </p:spTree>
    <p:extLst>
      <p:ext uri="{BB962C8B-B14F-4D97-AF65-F5344CB8AC3E}">
        <p14:creationId xmlns:p14="http://schemas.microsoft.com/office/powerpoint/2010/main" val="2130746629"/>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35</a:t>
            </a:fld>
            <a:endParaRPr lang="en-US" sz="1600" dirty="0"/>
          </a:p>
        </p:txBody>
      </p:sp>
      <p:sp>
        <p:nvSpPr>
          <p:cNvPr id="8" name="Título 1"/>
          <p:cNvSpPr txBox="1">
            <a:spLocks/>
          </p:cNvSpPr>
          <p:nvPr/>
        </p:nvSpPr>
        <p:spPr>
          <a:xfrm>
            <a:off x="770399" y="595018"/>
            <a:ext cx="10325749" cy="877720"/>
          </a:xfrm>
          <a:prstGeom prst="rect">
            <a:avLst/>
          </a:prstGeom>
        </p:spPr>
        <p:txBody>
          <a:bodyPr>
            <a:normAutofit fontScale="85000" lnSpcReduction="20000"/>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s-ES" sz="4400" dirty="0"/>
              <a:t>Fundamentos de análisis de </a:t>
            </a:r>
            <a:r>
              <a:rPr lang="es-ES" sz="4400" dirty="0" smtClean="0"/>
              <a:t>datos</a:t>
            </a:r>
          </a:p>
          <a:p>
            <a:r>
              <a:rPr lang="es-ES" sz="4400" dirty="0" smtClean="0"/>
              <a:t>Pensando </a:t>
            </a:r>
            <a:r>
              <a:rPr lang="es-ES" sz="4400" dirty="0"/>
              <a:t>en el análisis de datos</a:t>
            </a:r>
            <a:endParaRPr lang="en-US" sz="4400" dirty="0"/>
          </a:p>
        </p:txBody>
      </p:sp>
      <p:sp>
        <p:nvSpPr>
          <p:cNvPr id="5" name="Marcador de contenido 2"/>
          <p:cNvSpPr txBox="1">
            <a:spLocks/>
          </p:cNvSpPr>
          <p:nvPr/>
        </p:nvSpPr>
        <p:spPr>
          <a:xfrm>
            <a:off x="770399" y="1621766"/>
            <a:ext cx="10522441" cy="4847169"/>
          </a:xfrm>
          <a:prstGeom prst="rect">
            <a:avLst/>
          </a:prstGeom>
        </p:spPr>
        <p:txBody>
          <a:bodyPr>
            <a:normAutofit lnSpcReduction="10000"/>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342900" indent="-342900">
              <a:spcBef>
                <a:spcPts val="600"/>
              </a:spcBef>
              <a:spcAft>
                <a:spcPts val="600"/>
              </a:spcAft>
              <a:buFont typeface="Arial" charset="0"/>
              <a:buChar char="•"/>
            </a:pPr>
            <a:r>
              <a:rPr lang="es-ES_tradnl" sz="2400" dirty="0"/>
              <a:t>La familiaridad con la </a:t>
            </a:r>
            <a:r>
              <a:rPr lang="es-ES_tradnl" sz="2400" i="1" dirty="0"/>
              <a:t>investigación previa relevante </a:t>
            </a:r>
            <a:r>
              <a:rPr lang="es-ES_tradnl" sz="2400" dirty="0"/>
              <a:t>y las preguntas bien enfocadas facilitan la recopilación de datos y también son cruciales para un buen análisis de datos. </a:t>
            </a:r>
            <a:endParaRPr lang="es-ES" sz="2400" dirty="0"/>
          </a:p>
          <a:p>
            <a:pPr marL="342900" indent="-342900">
              <a:spcBef>
                <a:spcPts val="600"/>
              </a:spcBef>
              <a:spcAft>
                <a:spcPts val="600"/>
              </a:spcAft>
              <a:buFont typeface="Arial" charset="0"/>
              <a:buChar char="•"/>
            </a:pPr>
            <a:r>
              <a:rPr lang="es-ES_tradnl" sz="2400" dirty="0" smtClean="0"/>
              <a:t>La </a:t>
            </a:r>
            <a:r>
              <a:rPr lang="es-ES_tradnl" sz="2400" dirty="0"/>
              <a:t>investigación previa y el pensamiento que entra en la evaluación de su significado son vitales para enfocar cualquier análisis de datos. </a:t>
            </a:r>
            <a:endParaRPr lang="es-ES_tradnl" sz="2400" dirty="0" smtClean="0"/>
          </a:p>
          <a:p>
            <a:pPr marL="342900" indent="-342900">
              <a:spcBef>
                <a:spcPts val="600"/>
              </a:spcBef>
              <a:spcAft>
                <a:spcPts val="600"/>
              </a:spcAft>
              <a:buFont typeface="Arial" charset="0"/>
              <a:buChar char="•"/>
            </a:pPr>
            <a:r>
              <a:rPr lang="es-ES_tradnl" sz="2400" dirty="0" smtClean="0"/>
              <a:t>Investigaciones </a:t>
            </a:r>
            <a:r>
              <a:rPr lang="es-ES_tradnl" sz="2400" dirty="0"/>
              <a:t>previas proporcionan orientación sobre qué variables examinar y cómo recopilar datos para medirlas. </a:t>
            </a:r>
            <a:endParaRPr lang="es-ES_tradnl" sz="2400" dirty="0" smtClean="0"/>
          </a:p>
          <a:p>
            <a:pPr marL="342900" indent="-342900">
              <a:spcBef>
                <a:spcPts val="600"/>
              </a:spcBef>
              <a:spcAft>
                <a:spcPts val="600"/>
              </a:spcAft>
              <a:buFont typeface="Arial" charset="0"/>
              <a:buChar char="•"/>
            </a:pPr>
            <a:r>
              <a:rPr lang="es-ES_tradnl" sz="2400" dirty="0" smtClean="0"/>
              <a:t>La </a:t>
            </a:r>
            <a:r>
              <a:rPr lang="es-ES_tradnl" sz="2400" dirty="0"/>
              <a:t>investigación anterior también proporciona dirección para la formulación de hipótesis o preguntas de investigación que a su vez prestan atención tanto a la recopilación de datos como al análisis de datos. </a:t>
            </a:r>
            <a:endParaRPr lang="es-ES_tradnl" sz="2400" dirty="0" smtClean="0"/>
          </a:p>
          <a:p>
            <a:pPr marL="342900" indent="-342900">
              <a:spcBef>
                <a:spcPts val="600"/>
              </a:spcBef>
              <a:spcAft>
                <a:spcPts val="600"/>
              </a:spcAft>
              <a:buFont typeface="Arial" charset="0"/>
              <a:buChar char="•"/>
            </a:pPr>
            <a:r>
              <a:rPr lang="es-ES_tradnl" sz="2400" dirty="0" smtClean="0"/>
              <a:t>Finalmente</a:t>
            </a:r>
            <a:r>
              <a:rPr lang="es-ES_tradnl" sz="2400" dirty="0"/>
              <a:t>, la replicación efectiva de los estudios y la construcción de un cuerpo de investigación coherente pueden requerir el uso de medidas idénticas y técnicas de análisis de datos para una máxima comparabilidad entre los estudios.</a:t>
            </a:r>
            <a:endParaRPr lang="es-ES" sz="2400" dirty="0"/>
          </a:p>
        </p:txBody>
      </p:sp>
    </p:spTree>
    <p:extLst>
      <p:ext uri="{BB962C8B-B14F-4D97-AF65-F5344CB8AC3E}">
        <p14:creationId xmlns:p14="http://schemas.microsoft.com/office/powerpoint/2010/main" val="857597450"/>
      </p:ext>
    </p:extLst>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1154083" y="1998637"/>
            <a:ext cx="10058400" cy="1450757"/>
          </a:xfrm>
        </p:spPr>
        <p:txBody>
          <a:bodyPr>
            <a:normAutofit/>
          </a:bodyPr>
          <a:lstStyle/>
          <a:p>
            <a:r>
              <a:rPr lang="en-US" sz="4000" dirty="0" smtClean="0">
                <a:latin typeface="+mn-lt"/>
              </a:rPr>
              <a:t>Taller 1: </a:t>
            </a:r>
            <a:endParaRPr lang="en-US" sz="4000" dirty="0">
              <a:latin typeface="+mn-lt"/>
            </a:endParaRPr>
          </a:p>
        </p:txBody>
      </p:sp>
      <p:sp>
        <p:nvSpPr>
          <p:cNvPr id="4" name="Marcador de número de diapositiva 3"/>
          <p:cNvSpPr>
            <a:spLocks noGrp="1"/>
          </p:cNvSpPr>
          <p:nvPr>
            <p:ph type="sldNum" sz="quarter" idx="12"/>
          </p:nvPr>
        </p:nvSpPr>
        <p:spPr/>
        <p:txBody>
          <a:bodyPr/>
          <a:lstStyle/>
          <a:p>
            <a:fld id="{6D22F896-40B5-4ADD-8801-0D06FADFA095}" type="slidenum">
              <a:rPr lang="en-US" sz="1600" smtClean="0"/>
              <a:t>36</a:t>
            </a:fld>
            <a:endParaRPr lang="en-US" sz="1600" dirty="0"/>
          </a:p>
        </p:txBody>
      </p:sp>
      <p:sp>
        <p:nvSpPr>
          <p:cNvPr id="3" name="CuadroTexto 2"/>
          <p:cNvSpPr txBox="1"/>
          <p:nvPr/>
        </p:nvSpPr>
        <p:spPr>
          <a:xfrm>
            <a:off x="1133849" y="3729790"/>
            <a:ext cx="9985262" cy="1400383"/>
          </a:xfrm>
          <a:prstGeom prst="rect">
            <a:avLst/>
          </a:prstGeom>
          <a:noFill/>
        </p:spPr>
        <p:txBody>
          <a:bodyPr wrap="square" rtlCol="0">
            <a:spAutoFit/>
          </a:bodyPr>
          <a:lstStyle/>
          <a:p>
            <a:r>
              <a:rPr lang="en-US" sz="2800" dirty="0" smtClean="0"/>
              <a:t>¿En los </a:t>
            </a:r>
            <a:r>
              <a:rPr lang="en-US" sz="2800" dirty="0" err="1" smtClean="0"/>
              <a:t>ejemplos</a:t>
            </a:r>
            <a:r>
              <a:rPr lang="en-US" sz="2800" dirty="0" smtClean="0"/>
              <a:t> dados </a:t>
            </a:r>
            <a:r>
              <a:rPr lang="en-US" sz="2800" dirty="0" err="1" smtClean="0"/>
              <a:t>acerca</a:t>
            </a:r>
            <a:r>
              <a:rPr lang="en-US" sz="2800" dirty="0" smtClean="0"/>
              <a:t> de an</a:t>
            </a:r>
            <a:r>
              <a:rPr lang="es-ES" sz="2800" dirty="0" err="1" smtClean="0"/>
              <a:t>álisis</a:t>
            </a:r>
            <a:r>
              <a:rPr lang="en-US" sz="2800" dirty="0" smtClean="0"/>
              <a:t> de </a:t>
            </a:r>
            <a:r>
              <a:rPr lang="en-US" sz="2800" dirty="0" err="1" smtClean="0"/>
              <a:t>contenido</a:t>
            </a:r>
            <a:r>
              <a:rPr lang="en-US" sz="2800" dirty="0" smtClean="0"/>
              <a:t> en </a:t>
            </a:r>
            <a:r>
              <a:rPr lang="en-US" sz="2800" dirty="0" err="1" smtClean="0"/>
              <a:t>temas</a:t>
            </a:r>
            <a:r>
              <a:rPr lang="en-US" sz="2800" dirty="0" smtClean="0"/>
              <a:t> de </a:t>
            </a:r>
            <a:r>
              <a:rPr lang="en-US" sz="2800" dirty="0" err="1" smtClean="0"/>
              <a:t>investigaci</a:t>
            </a:r>
            <a:r>
              <a:rPr lang="es-ES" sz="2800" dirty="0" err="1" smtClean="0"/>
              <a:t>ón</a:t>
            </a:r>
            <a:r>
              <a:rPr lang="es-ES" sz="2800" dirty="0" smtClean="0"/>
              <a:t> en la comunicación, cuáles se refieren </a:t>
            </a:r>
            <a:r>
              <a:rPr lang="es-ES" sz="2850" dirty="0" smtClean="0"/>
              <a:t>a</a:t>
            </a:r>
            <a:r>
              <a:rPr lang="es-ES" sz="2850" i="1" dirty="0" smtClean="0"/>
              <a:t> </a:t>
            </a:r>
            <a:r>
              <a:rPr lang="en-US" sz="2850" i="1" dirty="0" smtClean="0"/>
              <a:t>an</a:t>
            </a:r>
            <a:r>
              <a:rPr lang="es-ES" sz="2850" i="1" dirty="0" err="1" smtClean="0"/>
              <a:t>álisis</a:t>
            </a:r>
            <a:r>
              <a:rPr lang="es-ES" sz="2850" i="1" dirty="0" smtClean="0"/>
              <a:t> de contenido digital</a:t>
            </a:r>
            <a:r>
              <a:rPr lang="es-ES" sz="2800" dirty="0" smtClean="0"/>
              <a:t>?</a:t>
            </a:r>
            <a:endParaRPr lang="en-US" sz="2800" dirty="0"/>
          </a:p>
        </p:txBody>
      </p:sp>
      <p:sp>
        <p:nvSpPr>
          <p:cNvPr id="5" name="Título 1"/>
          <p:cNvSpPr txBox="1">
            <a:spLocks/>
          </p:cNvSpPr>
          <p:nvPr/>
        </p:nvSpPr>
        <p:spPr>
          <a:xfrm>
            <a:off x="1249680" y="358793"/>
            <a:ext cx="10058400" cy="1450757"/>
          </a:xfrm>
          <a:prstGeom prst="rect">
            <a:avLst/>
          </a:prstGeom>
        </p:spPr>
        <p:txBody>
          <a:bodyPr vert="horz" lIns="91440" tIns="45720" rIns="91440" bIns="45720" rtlCol="0" anchor="b">
            <a:normAutofit fontScale="97500"/>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s-ES" sz="4000" dirty="0" smtClean="0">
                <a:latin typeface="+mn-lt"/>
              </a:rPr>
              <a:t>El contenido digital y su </a:t>
            </a:r>
            <a:r>
              <a:rPr lang="es-ES" sz="4000" smtClean="0">
                <a:latin typeface="+mn-lt"/>
              </a:rPr>
              <a:t>análisis </a:t>
            </a:r>
          </a:p>
          <a:p>
            <a:r>
              <a:rPr lang="es-ES" sz="4000" dirty="0" smtClean="0">
                <a:latin typeface="+mn-lt"/>
              </a:rPr>
              <a:t>en el contexto de la comunicación</a:t>
            </a:r>
            <a:endParaRPr lang="en-US" sz="4000" dirty="0">
              <a:latin typeface="+mn-lt"/>
            </a:endParaRPr>
          </a:p>
        </p:txBody>
      </p:sp>
    </p:spTree>
    <p:extLst>
      <p:ext uri="{BB962C8B-B14F-4D97-AF65-F5344CB8AC3E}">
        <p14:creationId xmlns:p14="http://schemas.microsoft.com/office/powerpoint/2010/main" val="1429791154"/>
      </p:ext>
    </p:extLst>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ctrTitle"/>
          </p:nvPr>
        </p:nvSpPr>
        <p:spPr/>
        <p:txBody>
          <a:bodyPr>
            <a:normAutofit/>
          </a:bodyPr>
          <a:lstStyle/>
          <a:p>
            <a:pPr fontAlgn="ctr"/>
            <a:r>
              <a:rPr lang="es-AR" sz="4400" b="1" dirty="0">
                <a:solidFill>
                  <a:srgbClr val="000000"/>
                </a:solidFill>
                <a:latin typeface="Arial Narrow" charset="0"/>
              </a:rPr>
              <a:t>MODULO </a:t>
            </a:r>
            <a:r>
              <a:rPr lang="es-AR" sz="4400" b="1" dirty="0" smtClean="0">
                <a:solidFill>
                  <a:srgbClr val="000000"/>
                </a:solidFill>
                <a:latin typeface="Arial Narrow" charset="0"/>
              </a:rPr>
              <a:t>2</a:t>
            </a:r>
            <a:br>
              <a:rPr lang="es-AR" sz="4400" b="1" dirty="0" smtClean="0">
                <a:solidFill>
                  <a:srgbClr val="000000"/>
                </a:solidFill>
                <a:latin typeface="Arial Narrow" charset="0"/>
              </a:rPr>
            </a:br>
            <a:r>
              <a:rPr lang="es-AR" sz="4400" b="1" dirty="0">
                <a:solidFill>
                  <a:srgbClr val="000000"/>
                </a:solidFill>
                <a:latin typeface="Arial Narrow" charset="0"/>
              </a:rPr>
              <a:t/>
            </a:r>
            <a:br>
              <a:rPr lang="es-AR" sz="4400" b="1" dirty="0">
                <a:solidFill>
                  <a:srgbClr val="000000"/>
                </a:solidFill>
                <a:latin typeface="Arial Narrow" charset="0"/>
              </a:rPr>
            </a:br>
            <a:r>
              <a:rPr lang="es-AR" sz="4400" dirty="0" smtClean="0">
                <a:solidFill>
                  <a:srgbClr val="000000"/>
                </a:solidFill>
                <a:latin typeface="Arial Narrow" charset="0"/>
              </a:rPr>
              <a:t>Computer-mediated </a:t>
            </a:r>
            <a:r>
              <a:rPr lang="es-AR" sz="4400" dirty="0">
                <a:solidFill>
                  <a:srgbClr val="000000"/>
                </a:solidFill>
                <a:latin typeface="Arial Narrow" charset="0"/>
              </a:rPr>
              <a:t>Data </a:t>
            </a:r>
            <a:r>
              <a:rPr lang="es-AR" sz="4400" dirty="0" smtClean="0">
                <a:solidFill>
                  <a:srgbClr val="000000"/>
                </a:solidFill>
                <a:latin typeface="Arial Narrow" charset="0"/>
              </a:rPr>
              <a:t>Analysis</a:t>
            </a:r>
            <a:endParaRPr lang="es-ES_tradnl" sz="4400" b="1" dirty="0">
              <a:solidFill>
                <a:srgbClr val="000000"/>
              </a:solidFill>
              <a:latin typeface="Arial Narrow" charset="0"/>
            </a:endParaRPr>
          </a:p>
        </p:txBody>
      </p:sp>
      <p:sp>
        <p:nvSpPr>
          <p:cNvPr id="3" name="CuadroTexto 2"/>
          <p:cNvSpPr txBox="1"/>
          <p:nvPr/>
        </p:nvSpPr>
        <p:spPr>
          <a:xfrm>
            <a:off x="1097280" y="6404562"/>
            <a:ext cx="4921347" cy="400110"/>
          </a:xfrm>
          <a:prstGeom prst="rect">
            <a:avLst/>
          </a:prstGeom>
          <a:noFill/>
        </p:spPr>
        <p:txBody>
          <a:bodyPr wrap="none" rtlCol="0">
            <a:spAutoFit/>
          </a:bodyPr>
          <a:lstStyle/>
          <a:p>
            <a:r>
              <a:rPr lang="es-ES" sz="2000" b="1" dirty="0">
                <a:solidFill>
                  <a:schemeClr val="bg1"/>
                </a:solidFill>
              </a:rPr>
              <a:t>Análisis de Datos en la </a:t>
            </a:r>
            <a:r>
              <a:rPr lang="es-ES" sz="2000" b="1" dirty="0" smtClean="0">
                <a:solidFill>
                  <a:schemeClr val="bg1"/>
                </a:solidFill>
              </a:rPr>
              <a:t>Comunicación </a:t>
            </a:r>
            <a:r>
              <a:rPr lang="es-ES" sz="2000" b="1" dirty="0">
                <a:solidFill>
                  <a:schemeClr val="bg1"/>
                </a:solidFill>
              </a:rPr>
              <a:t>D</a:t>
            </a:r>
            <a:r>
              <a:rPr lang="es-ES" sz="2000" b="1" dirty="0" smtClean="0">
                <a:solidFill>
                  <a:schemeClr val="bg1"/>
                </a:solidFill>
              </a:rPr>
              <a:t>igital</a:t>
            </a:r>
            <a:r>
              <a:rPr lang="es-ES_tradnl" sz="2000" dirty="0" smtClean="0">
                <a:solidFill>
                  <a:schemeClr val="bg1"/>
                </a:solidFill>
              </a:rPr>
              <a:t> </a:t>
            </a:r>
            <a:endParaRPr lang="en-US" sz="2000" dirty="0">
              <a:solidFill>
                <a:schemeClr val="bg1"/>
              </a:solidFill>
            </a:endParaRPr>
          </a:p>
        </p:txBody>
      </p:sp>
    </p:spTree>
    <p:extLst>
      <p:ext uri="{BB962C8B-B14F-4D97-AF65-F5344CB8AC3E}">
        <p14:creationId xmlns:p14="http://schemas.microsoft.com/office/powerpoint/2010/main" val="25233520"/>
      </p:ext>
    </p:extLst>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ctrTitle"/>
          </p:nvPr>
        </p:nvSpPr>
        <p:spPr/>
        <p:txBody>
          <a:bodyPr>
            <a:normAutofit/>
          </a:bodyPr>
          <a:lstStyle/>
          <a:p>
            <a:pPr fontAlgn="b"/>
            <a:r>
              <a:rPr lang="es-ES" sz="4400" dirty="0" err="1" smtClean="0">
                <a:latin typeface="Arial" charset="0"/>
              </a:rPr>
              <a:t>Computer-mediated</a:t>
            </a:r>
            <a:r>
              <a:rPr lang="es-ES" sz="4400" dirty="0" smtClean="0">
                <a:latin typeface="Arial" charset="0"/>
              </a:rPr>
              <a:t> Data </a:t>
            </a:r>
            <a:r>
              <a:rPr lang="es-ES" sz="4400" dirty="0" err="1" smtClean="0">
                <a:latin typeface="Arial" charset="0"/>
              </a:rPr>
              <a:t>Analysis</a:t>
            </a:r>
            <a:r>
              <a:rPr lang="es-ES" sz="4400" dirty="0" smtClean="0">
                <a:latin typeface="Arial" charset="0"/>
              </a:rPr>
              <a:t> </a:t>
            </a:r>
            <a:endParaRPr lang="es-ES_tradnl" sz="4400" dirty="0">
              <a:latin typeface="Arial" charset="0"/>
            </a:endParaRPr>
          </a:p>
        </p:txBody>
      </p:sp>
      <p:sp>
        <p:nvSpPr>
          <p:cNvPr id="5" name="CuadroTexto 4"/>
          <p:cNvSpPr txBox="1"/>
          <p:nvPr/>
        </p:nvSpPr>
        <p:spPr>
          <a:xfrm>
            <a:off x="1097280" y="5120385"/>
            <a:ext cx="10302530" cy="1200329"/>
          </a:xfrm>
          <a:prstGeom prst="rect">
            <a:avLst/>
          </a:prstGeom>
          <a:noFill/>
        </p:spPr>
        <p:txBody>
          <a:bodyPr wrap="square" rtlCol="0">
            <a:spAutoFit/>
          </a:bodyPr>
          <a:lstStyle/>
          <a:p>
            <a:r>
              <a:rPr lang="en-US" sz="2400" dirty="0" err="1" smtClean="0"/>
              <a:t>Dra</a:t>
            </a:r>
            <a:r>
              <a:rPr lang="en-US" sz="2400" dirty="0" smtClean="0"/>
              <a:t>. Lorena Recalde</a:t>
            </a:r>
          </a:p>
          <a:p>
            <a:r>
              <a:rPr lang="es-ES" sz="2400" dirty="0" smtClean="0"/>
              <a:t>Universidad Casa Grande</a:t>
            </a:r>
          </a:p>
          <a:p>
            <a:r>
              <a:rPr lang="es-ES" sz="2400" dirty="0" smtClean="0"/>
              <a:t>Maestría de Comunicación Digital</a:t>
            </a:r>
            <a:endParaRPr lang="en-US" sz="2400" dirty="0"/>
          </a:p>
        </p:txBody>
      </p:sp>
      <p:sp>
        <p:nvSpPr>
          <p:cNvPr id="3" name="CuadroTexto 2"/>
          <p:cNvSpPr txBox="1"/>
          <p:nvPr/>
        </p:nvSpPr>
        <p:spPr>
          <a:xfrm>
            <a:off x="1097280" y="4495552"/>
            <a:ext cx="4921347" cy="400110"/>
          </a:xfrm>
          <a:prstGeom prst="rect">
            <a:avLst/>
          </a:prstGeom>
          <a:noFill/>
        </p:spPr>
        <p:txBody>
          <a:bodyPr wrap="none" rtlCol="0">
            <a:spAutoFit/>
          </a:bodyPr>
          <a:lstStyle/>
          <a:p>
            <a:r>
              <a:rPr lang="es-ES" sz="2000" b="1" dirty="0"/>
              <a:t>Análisis de Datos en la </a:t>
            </a:r>
            <a:r>
              <a:rPr lang="es-ES" sz="2000" b="1" dirty="0" smtClean="0"/>
              <a:t>Comunicación </a:t>
            </a:r>
            <a:r>
              <a:rPr lang="es-ES" sz="2000" b="1" dirty="0"/>
              <a:t>D</a:t>
            </a:r>
            <a:r>
              <a:rPr lang="es-ES" sz="2000" b="1" dirty="0" smtClean="0"/>
              <a:t>igital</a:t>
            </a:r>
            <a:r>
              <a:rPr lang="es-ES_tradnl" sz="2000" dirty="0" smtClean="0"/>
              <a:t> </a:t>
            </a:r>
            <a:endParaRPr lang="en-US" sz="2000" dirty="0"/>
          </a:p>
        </p:txBody>
      </p:sp>
    </p:spTree>
    <p:extLst>
      <p:ext uri="{BB962C8B-B14F-4D97-AF65-F5344CB8AC3E}">
        <p14:creationId xmlns:p14="http://schemas.microsoft.com/office/powerpoint/2010/main" val="1233904151"/>
      </p:ext>
    </p:extLst>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39</a:t>
            </a:fld>
            <a:endParaRPr lang="en-US" sz="1600" dirty="0"/>
          </a:p>
        </p:txBody>
      </p:sp>
      <p:sp>
        <p:nvSpPr>
          <p:cNvPr id="8" name="Título 1"/>
          <p:cNvSpPr txBox="1">
            <a:spLocks/>
          </p:cNvSpPr>
          <p:nvPr/>
        </p:nvSpPr>
        <p:spPr>
          <a:xfrm>
            <a:off x="770399" y="595018"/>
            <a:ext cx="10325749" cy="877720"/>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s-ES" sz="4400" dirty="0" smtClean="0"/>
              <a:t>Automatizando el análisis de datos</a:t>
            </a:r>
            <a:endParaRPr lang="en-US" sz="4400" dirty="0"/>
          </a:p>
        </p:txBody>
      </p:sp>
      <p:sp>
        <p:nvSpPr>
          <p:cNvPr id="5" name="Marcador de contenido 2"/>
          <p:cNvSpPr txBox="1">
            <a:spLocks/>
          </p:cNvSpPr>
          <p:nvPr/>
        </p:nvSpPr>
        <p:spPr>
          <a:xfrm>
            <a:off x="907560" y="1897811"/>
            <a:ext cx="10385280" cy="4571124"/>
          </a:xfrm>
          <a:prstGeom prst="rect">
            <a:avLst/>
          </a:prstGeom>
        </p:spPr>
        <p:txBody>
          <a:bodyPr>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342900" indent="-342900">
              <a:spcBef>
                <a:spcPts val="600"/>
              </a:spcBef>
              <a:spcAft>
                <a:spcPts val="600"/>
              </a:spcAft>
              <a:buFont typeface="Arial" charset="0"/>
              <a:buChar char="•"/>
            </a:pPr>
            <a:r>
              <a:rPr lang="es-ES_tradnl" sz="2400" dirty="0"/>
              <a:t>En el siglo XXI, es casi imposible imaginar cualquier aspecto del análisis de contenido que de alguna manera no involucre computadoras. </a:t>
            </a:r>
            <a:endParaRPr lang="es-ES_tradnl" sz="2400" dirty="0" smtClean="0"/>
          </a:p>
          <a:p>
            <a:pPr marL="342900" indent="-342900">
              <a:spcBef>
                <a:spcPts val="600"/>
              </a:spcBef>
              <a:spcAft>
                <a:spcPts val="600"/>
              </a:spcAft>
              <a:buFont typeface="Arial" charset="0"/>
              <a:buChar char="•"/>
            </a:pPr>
            <a:r>
              <a:rPr lang="es-ES_tradnl" sz="2400" dirty="0" smtClean="0"/>
              <a:t>Los </a:t>
            </a:r>
            <a:r>
              <a:rPr lang="es-ES_tradnl" sz="2400" dirty="0"/>
              <a:t>analistas de contenido han pasado de ingresar datos en grandes computadoras centrales con tarjetas perforadas a usar computadoras personales de escritorio, computadoras portátiles, la nube, computadoras virtuales no vinculadas a hardware específico y varias tabletas </a:t>
            </a:r>
            <a:r>
              <a:rPr lang="es-ES_tradnl" sz="2400" dirty="0" smtClean="0"/>
              <a:t>portátiles </a:t>
            </a:r>
            <a:r>
              <a:rPr lang="es-ES_tradnl" sz="2400" dirty="0"/>
              <a:t>para una variedad de tareas de investigación. </a:t>
            </a:r>
            <a:endParaRPr lang="es-ES_tradnl" sz="2400" dirty="0" smtClean="0"/>
          </a:p>
          <a:p>
            <a:pPr marL="342900" indent="-342900">
              <a:spcBef>
                <a:spcPts val="600"/>
              </a:spcBef>
              <a:spcAft>
                <a:spcPts val="600"/>
              </a:spcAft>
              <a:buFont typeface="Arial" charset="0"/>
              <a:buChar char="•"/>
            </a:pPr>
            <a:r>
              <a:rPr lang="es-ES_tradnl" sz="2400" dirty="0" smtClean="0"/>
              <a:t>Cada </a:t>
            </a:r>
            <a:r>
              <a:rPr lang="es-ES_tradnl" sz="2400" dirty="0"/>
              <a:t>vez más, los investigadores utilizan computadoras para identificar, acceder y almacenar contenido, e incluso para codificar contenido, a medida que la creación de bases de datos y la lógica de búsqueda se han vuelto más fáciles y el desarrollo del software continúa</a:t>
            </a:r>
            <a:r>
              <a:rPr lang="es-ES_tradnl" sz="2400" dirty="0" smtClean="0"/>
              <a:t>.</a:t>
            </a:r>
          </a:p>
        </p:txBody>
      </p:sp>
    </p:spTree>
    <p:extLst>
      <p:ext uri="{BB962C8B-B14F-4D97-AF65-F5344CB8AC3E}">
        <p14:creationId xmlns:p14="http://schemas.microsoft.com/office/powerpoint/2010/main" val="200762600"/>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4</a:t>
            </a:fld>
            <a:endParaRPr lang="en-US" sz="1600" dirty="0"/>
          </a:p>
        </p:txBody>
      </p:sp>
      <p:sp>
        <p:nvSpPr>
          <p:cNvPr id="8" name="Título 1"/>
          <p:cNvSpPr txBox="1">
            <a:spLocks/>
          </p:cNvSpPr>
          <p:nvPr/>
        </p:nvSpPr>
        <p:spPr>
          <a:xfrm>
            <a:off x="96632" y="2595212"/>
            <a:ext cx="10325749" cy="1429789"/>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s-ES" sz="4200" dirty="0" smtClean="0"/>
              <a:t>Evaluación</a:t>
            </a:r>
            <a:endParaRPr lang="en-US" sz="4200" dirty="0"/>
          </a:p>
        </p:txBody>
      </p:sp>
      <p:pic>
        <p:nvPicPr>
          <p:cNvPr id="6" name="Imagen 5"/>
          <p:cNvPicPr>
            <a:picLocks noChangeAspect="1"/>
          </p:cNvPicPr>
          <p:nvPr/>
        </p:nvPicPr>
        <p:blipFill>
          <a:blip r:embed="rId3"/>
          <a:stretch>
            <a:fillRect/>
          </a:stretch>
        </p:blipFill>
        <p:spPr>
          <a:xfrm>
            <a:off x="2771942" y="151278"/>
            <a:ext cx="9118600" cy="6642100"/>
          </a:xfrm>
          <a:prstGeom prst="rect">
            <a:avLst/>
          </a:prstGeom>
        </p:spPr>
      </p:pic>
      <p:sp>
        <p:nvSpPr>
          <p:cNvPr id="3" name="CuadroTexto 2"/>
          <p:cNvSpPr txBox="1"/>
          <p:nvPr/>
        </p:nvSpPr>
        <p:spPr>
          <a:xfrm>
            <a:off x="96632" y="6414406"/>
            <a:ext cx="2594685" cy="369332"/>
          </a:xfrm>
          <a:prstGeom prst="rect">
            <a:avLst/>
          </a:prstGeom>
          <a:noFill/>
        </p:spPr>
        <p:txBody>
          <a:bodyPr wrap="none" rtlCol="0">
            <a:spAutoFit/>
          </a:bodyPr>
          <a:lstStyle/>
          <a:p>
            <a:r>
              <a:rPr lang="en-US" dirty="0" smtClean="0">
                <a:solidFill>
                  <a:schemeClr val="bg1"/>
                </a:solidFill>
              </a:rPr>
              <a:t>1 </a:t>
            </a:r>
            <a:r>
              <a:rPr lang="en-US" dirty="0" err="1" smtClean="0">
                <a:solidFill>
                  <a:schemeClr val="bg1"/>
                </a:solidFill>
              </a:rPr>
              <a:t>punto</a:t>
            </a:r>
            <a:r>
              <a:rPr lang="en-US" dirty="0" smtClean="0">
                <a:solidFill>
                  <a:schemeClr val="bg1"/>
                </a:solidFill>
              </a:rPr>
              <a:t> </a:t>
            </a:r>
            <a:r>
              <a:rPr lang="en-US" dirty="0" err="1" smtClean="0">
                <a:solidFill>
                  <a:schemeClr val="bg1"/>
                </a:solidFill>
              </a:rPr>
              <a:t>adicional</a:t>
            </a:r>
            <a:r>
              <a:rPr lang="en-US" dirty="0" smtClean="0">
                <a:solidFill>
                  <a:schemeClr val="bg1"/>
                </a:solidFill>
              </a:rPr>
              <a:t>: </a:t>
            </a:r>
            <a:r>
              <a:rPr lang="en-US" dirty="0" err="1" smtClean="0">
                <a:solidFill>
                  <a:schemeClr val="bg1"/>
                </a:solidFill>
              </a:rPr>
              <a:t>Prueba</a:t>
            </a:r>
            <a:endParaRPr lang="en-US" dirty="0">
              <a:solidFill>
                <a:schemeClr val="bg1"/>
              </a:solidFill>
            </a:endParaRPr>
          </a:p>
        </p:txBody>
      </p:sp>
    </p:spTree>
    <p:extLst>
      <p:ext uri="{BB962C8B-B14F-4D97-AF65-F5344CB8AC3E}">
        <p14:creationId xmlns:p14="http://schemas.microsoft.com/office/powerpoint/2010/main" val="1708853517"/>
      </p:ext>
    </p:extLst>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40</a:t>
            </a:fld>
            <a:endParaRPr lang="en-US" sz="1600" dirty="0"/>
          </a:p>
        </p:txBody>
      </p:sp>
      <p:sp>
        <p:nvSpPr>
          <p:cNvPr id="8" name="Título 1"/>
          <p:cNvSpPr txBox="1">
            <a:spLocks/>
          </p:cNvSpPr>
          <p:nvPr/>
        </p:nvSpPr>
        <p:spPr>
          <a:xfrm>
            <a:off x="770399" y="595018"/>
            <a:ext cx="10325749" cy="877720"/>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s-ES" sz="4400" dirty="0" smtClean="0"/>
              <a:t>Automatizando el análisis </a:t>
            </a:r>
            <a:r>
              <a:rPr lang="es-ES" sz="4400" smtClean="0"/>
              <a:t>de datos</a:t>
            </a:r>
            <a:endParaRPr lang="en-US" sz="4400" dirty="0"/>
          </a:p>
        </p:txBody>
      </p:sp>
      <p:sp>
        <p:nvSpPr>
          <p:cNvPr id="5" name="Marcador de contenido 2"/>
          <p:cNvSpPr txBox="1">
            <a:spLocks/>
          </p:cNvSpPr>
          <p:nvPr/>
        </p:nvSpPr>
        <p:spPr>
          <a:xfrm>
            <a:off x="907560" y="1897811"/>
            <a:ext cx="10385280" cy="4571124"/>
          </a:xfrm>
          <a:prstGeom prst="rect">
            <a:avLst/>
          </a:prstGeom>
        </p:spPr>
        <p:txBody>
          <a:bodyPr>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342900" indent="-342900">
              <a:spcBef>
                <a:spcPts val="600"/>
              </a:spcBef>
              <a:spcAft>
                <a:spcPts val="600"/>
              </a:spcAft>
              <a:buFont typeface="Arial" charset="0"/>
              <a:buChar char="•"/>
            </a:pPr>
            <a:r>
              <a:rPr lang="es-ES_tradnl" sz="2400" dirty="0"/>
              <a:t>La capacidad de manipular números de múltiples maneras es impresionante, pero tiene poco que ver con la calidad de la investigación. </a:t>
            </a:r>
            <a:endParaRPr lang="es-ES_tradnl" sz="2400" dirty="0" smtClean="0"/>
          </a:p>
          <a:p>
            <a:pPr marL="342900" indent="-342900">
              <a:spcBef>
                <a:spcPts val="600"/>
              </a:spcBef>
              <a:spcAft>
                <a:spcPts val="600"/>
              </a:spcAft>
              <a:buFont typeface="Arial" charset="0"/>
              <a:buChar char="•"/>
            </a:pPr>
            <a:r>
              <a:rPr lang="es-ES_tradnl" sz="2400" dirty="0" smtClean="0"/>
              <a:t>Esto </a:t>
            </a:r>
            <a:r>
              <a:rPr lang="es-ES_tradnl" sz="2400" dirty="0"/>
              <a:t>último depende, como </a:t>
            </a:r>
            <a:r>
              <a:rPr lang="es-ES_tradnl" sz="2400" dirty="0" smtClean="0"/>
              <a:t>antes </a:t>
            </a:r>
            <a:r>
              <a:rPr lang="es-ES_tradnl" sz="2400" dirty="0"/>
              <a:t>de la computación, de la validez de los datos de contenido. </a:t>
            </a:r>
            <a:endParaRPr lang="es-ES_tradnl" sz="2400" dirty="0" smtClean="0"/>
          </a:p>
          <a:p>
            <a:pPr marL="342900" indent="-342900">
              <a:spcBef>
                <a:spcPts val="600"/>
              </a:spcBef>
              <a:spcAft>
                <a:spcPts val="600"/>
              </a:spcAft>
              <a:buFont typeface="Arial" charset="0"/>
              <a:buChar char="•"/>
            </a:pPr>
            <a:r>
              <a:rPr lang="es-ES_tradnl" sz="2400" dirty="0" smtClean="0"/>
              <a:t>Poder </a:t>
            </a:r>
            <a:r>
              <a:rPr lang="es-ES_tradnl" sz="2400" dirty="0"/>
              <a:t>decir que "economía" apareció exactamente en 27,426 de 570,321 tweets capturados durante una convención política no nos dice nada sobre el contexto del uso de esa palabra, o su impacto. </a:t>
            </a:r>
            <a:endParaRPr lang="es-ES_tradnl" sz="2400" dirty="0" smtClean="0"/>
          </a:p>
          <a:p>
            <a:pPr marL="342900" indent="-342900">
              <a:spcBef>
                <a:spcPts val="600"/>
              </a:spcBef>
              <a:spcAft>
                <a:spcPts val="600"/>
              </a:spcAft>
              <a:buFont typeface="Arial" charset="0"/>
              <a:buChar char="•"/>
            </a:pPr>
            <a:r>
              <a:rPr lang="es-ES_tradnl" sz="2400" dirty="0" smtClean="0"/>
              <a:t>Si </a:t>
            </a:r>
            <a:r>
              <a:rPr lang="es-ES_tradnl" sz="2400" dirty="0"/>
              <a:t>bien los investigadores innovadores continúan encontrando nuevas formas de usar la informática en el análisis de contenido, esos usos siguen siendo principalmente para identificar y acceder a contenido, almacenar y administrar </a:t>
            </a:r>
            <a:r>
              <a:rPr lang="es-ES_tradnl" sz="2400" dirty="0" smtClean="0"/>
              <a:t>contenido</a:t>
            </a:r>
            <a:r>
              <a:rPr lang="es-ES_tradnl" sz="2400" dirty="0"/>
              <a:t>. </a:t>
            </a:r>
            <a:endParaRPr lang="es-ES" sz="2400" dirty="0"/>
          </a:p>
        </p:txBody>
      </p:sp>
    </p:spTree>
    <p:extLst>
      <p:ext uri="{BB962C8B-B14F-4D97-AF65-F5344CB8AC3E}">
        <p14:creationId xmlns:p14="http://schemas.microsoft.com/office/powerpoint/2010/main" val="270624618"/>
      </p:ext>
    </p:extLst>
  </p:cSld>
  <p:clrMapOvr>
    <a:masterClrMapping/>
  </p:clrMapOvr>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41</a:t>
            </a:fld>
            <a:endParaRPr lang="en-US" sz="1600" dirty="0"/>
          </a:p>
        </p:txBody>
      </p:sp>
      <p:sp>
        <p:nvSpPr>
          <p:cNvPr id="8" name="Título 1"/>
          <p:cNvSpPr txBox="1">
            <a:spLocks/>
          </p:cNvSpPr>
          <p:nvPr/>
        </p:nvSpPr>
        <p:spPr>
          <a:xfrm>
            <a:off x="770399" y="595018"/>
            <a:ext cx="10325749" cy="877720"/>
          </a:xfrm>
          <a:prstGeom prst="rect">
            <a:avLst/>
          </a:prstGeom>
        </p:spPr>
        <p:txBody>
          <a:bodyPr>
            <a:normAutofit fontScale="85000" lnSpcReduction="20000"/>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s-ES" sz="4400" dirty="0"/>
              <a:t>Uso de computadoras para buscar, acceder y almacenar contenido</a:t>
            </a:r>
            <a:endParaRPr lang="en-US" sz="4400" dirty="0"/>
          </a:p>
        </p:txBody>
      </p:sp>
      <p:sp>
        <p:nvSpPr>
          <p:cNvPr id="5" name="Marcador de contenido 2"/>
          <p:cNvSpPr txBox="1">
            <a:spLocks/>
          </p:cNvSpPr>
          <p:nvPr/>
        </p:nvSpPr>
        <p:spPr>
          <a:xfrm>
            <a:off x="907560" y="1897811"/>
            <a:ext cx="10385280" cy="4571124"/>
          </a:xfrm>
          <a:prstGeom prst="rect">
            <a:avLst/>
          </a:prstGeom>
        </p:spPr>
        <p:txBody>
          <a:bodyPr>
            <a:normAutofit lnSpcReduction="10000"/>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342900" indent="-342900">
              <a:spcBef>
                <a:spcPts val="600"/>
              </a:spcBef>
              <a:spcAft>
                <a:spcPts val="600"/>
              </a:spcAft>
              <a:buFont typeface="Arial" charset="0"/>
              <a:buChar char="•"/>
            </a:pPr>
            <a:r>
              <a:rPr lang="es-ES_tradnl" sz="2400" dirty="0"/>
              <a:t>Las computadoras permiten a los académicos acceder a bases de datos y archivos a través de bibliotecas, servicios en línea e Internet, ampliando así la base de contenido disponible para el estudio. </a:t>
            </a:r>
            <a:endParaRPr lang="es-ES_tradnl" sz="2400" dirty="0" smtClean="0"/>
          </a:p>
          <a:p>
            <a:pPr marL="342900" indent="-342900">
              <a:spcBef>
                <a:spcPts val="600"/>
              </a:spcBef>
              <a:spcAft>
                <a:spcPts val="600"/>
              </a:spcAft>
              <a:buFont typeface="Arial" charset="0"/>
              <a:buChar char="•"/>
            </a:pPr>
            <a:r>
              <a:rPr lang="es-ES_tradnl" sz="2400" dirty="0" smtClean="0"/>
              <a:t>Grandes </a:t>
            </a:r>
            <a:r>
              <a:rPr lang="es-ES_tradnl" sz="2400" dirty="0"/>
              <a:t>periódicos de EE. UU., </a:t>
            </a:r>
            <a:r>
              <a:rPr lang="es-ES_tradnl" sz="2400" dirty="0" smtClean="0"/>
              <a:t>como </a:t>
            </a:r>
            <a:r>
              <a:rPr lang="es-ES_tradnl" sz="2400" dirty="0"/>
              <a:t>el New York Times y el Washington Post, han sido indexados durante muchos años, lo que permite a los académicos acceder a historias sobre temas particulares y permite explorar el cambio a lo largo del </a:t>
            </a:r>
            <a:r>
              <a:rPr lang="es-ES_tradnl" sz="2400" dirty="0" smtClean="0"/>
              <a:t>tiempo.</a:t>
            </a:r>
          </a:p>
          <a:p>
            <a:pPr marL="342900" indent="-342900">
              <a:spcBef>
                <a:spcPts val="600"/>
              </a:spcBef>
              <a:spcAft>
                <a:spcPts val="600"/>
              </a:spcAft>
              <a:buFont typeface="Arial" charset="0"/>
              <a:buChar char="•"/>
            </a:pPr>
            <a:r>
              <a:rPr lang="es-ES_tradnl" sz="2400" dirty="0" smtClean="0"/>
              <a:t>Sin </a:t>
            </a:r>
            <a:r>
              <a:rPr lang="es-ES_tradnl" sz="2400" dirty="0"/>
              <a:t>embargo, muchos periódicos aún no están completamente indexados, aunque un número creciente tiene copias digitales de su texto que pueden ser buscadas por palabras clave. Aun así, la comparabilidad directa entre periódicos indexados individuales puede ser problemática, ya que los grupos de temas o temas son una función del archivero. El contenido de los investigadores que analiza las noticias de televisión ha recurrido tradicionalmente a los Archivos de Noticias de Televisión de </a:t>
            </a:r>
            <a:r>
              <a:rPr lang="es-ES_tradnl" sz="2400" dirty="0" err="1"/>
              <a:t>Vanderbilt</a:t>
            </a:r>
            <a:r>
              <a:rPr lang="es-ES_tradnl" sz="2400" dirty="0"/>
              <a:t>. </a:t>
            </a:r>
            <a:endParaRPr lang="es-ES" sz="2400" dirty="0"/>
          </a:p>
        </p:txBody>
      </p:sp>
    </p:spTree>
    <p:extLst>
      <p:ext uri="{BB962C8B-B14F-4D97-AF65-F5344CB8AC3E}">
        <p14:creationId xmlns:p14="http://schemas.microsoft.com/office/powerpoint/2010/main" val="1414332406"/>
      </p:ext>
    </p:extLst>
  </p:cSld>
  <p:clrMapOvr>
    <a:masterClrMapping/>
  </p:clrMapOvr>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42</a:t>
            </a:fld>
            <a:endParaRPr lang="en-US" sz="1600" dirty="0"/>
          </a:p>
        </p:txBody>
      </p:sp>
      <p:sp>
        <p:nvSpPr>
          <p:cNvPr id="8" name="Título 1"/>
          <p:cNvSpPr txBox="1">
            <a:spLocks/>
          </p:cNvSpPr>
          <p:nvPr/>
        </p:nvSpPr>
        <p:spPr>
          <a:xfrm>
            <a:off x="770399" y="595018"/>
            <a:ext cx="10325749" cy="877720"/>
          </a:xfrm>
          <a:prstGeom prst="rect">
            <a:avLst/>
          </a:prstGeom>
        </p:spPr>
        <p:txBody>
          <a:bodyPr>
            <a:normAutofit fontScale="85000" lnSpcReduction="20000"/>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s-ES" sz="4400" dirty="0"/>
              <a:t>Uso de computadoras para buscar, acceder y almacenar contenido</a:t>
            </a:r>
            <a:endParaRPr lang="en-US" sz="4400" dirty="0"/>
          </a:p>
        </p:txBody>
      </p:sp>
      <p:sp>
        <p:nvSpPr>
          <p:cNvPr id="5" name="Marcador de contenido 2"/>
          <p:cNvSpPr txBox="1">
            <a:spLocks/>
          </p:cNvSpPr>
          <p:nvPr/>
        </p:nvSpPr>
        <p:spPr>
          <a:xfrm>
            <a:off x="907560" y="1897811"/>
            <a:ext cx="10385280" cy="4571124"/>
          </a:xfrm>
          <a:prstGeom prst="rect">
            <a:avLst/>
          </a:prstGeom>
        </p:spPr>
        <p:txBody>
          <a:bodyPr>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342900" indent="-342900">
              <a:spcBef>
                <a:spcPts val="600"/>
              </a:spcBef>
              <a:spcAft>
                <a:spcPts val="600"/>
              </a:spcAft>
              <a:buFont typeface="Arial" charset="0"/>
              <a:buChar char="•"/>
            </a:pPr>
            <a:r>
              <a:rPr lang="es-ES_tradnl" sz="2400" dirty="0">
                <a:hlinkClick r:id="rId3"/>
              </a:rPr>
              <a:t>https://</a:t>
            </a:r>
            <a:r>
              <a:rPr lang="es-ES_tradnl" sz="2400" dirty="0" smtClean="0">
                <a:hlinkClick r:id="rId3"/>
              </a:rPr>
              <a:t>tvnews.vanderbilt.edu</a:t>
            </a:r>
            <a:r>
              <a:rPr lang="es-ES_tradnl" sz="2400" dirty="0" smtClean="0"/>
              <a:t> - </a:t>
            </a:r>
            <a:r>
              <a:rPr lang="en-US" sz="2400" dirty="0"/>
              <a:t>Vanderbilt Television News Archives</a:t>
            </a:r>
            <a:endParaRPr lang="es-ES_tradnl" sz="2400" dirty="0"/>
          </a:p>
          <a:p>
            <a:pPr marL="342900" indent="-342900">
              <a:spcBef>
                <a:spcPts val="600"/>
              </a:spcBef>
              <a:spcAft>
                <a:spcPts val="600"/>
              </a:spcAft>
              <a:buFont typeface="Arial" charset="0"/>
              <a:buChar char="•"/>
            </a:pPr>
            <a:r>
              <a:rPr lang="es-ES_tradnl" sz="2400" dirty="0" smtClean="0"/>
              <a:t>Los </a:t>
            </a:r>
            <a:r>
              <a:rPr lang="es-ES_tradnl" sz="2400" dirty="0"/>
              <a:t>archivos se pueden buscar por computadora por tema, palabra clave, año, red y programa. </a:t>
            </a:r>
            <a:r>
              <a:rPr lang="es-ES_tradnl" sz="2400" dirty="0" err="1"/>
              <a:t>Vanderbilt</a:t>
            </a:r>
            <a:r>
              <a:rPr lang="es-ES_tradnl" sz="2400" dirty="0"/>
              <a:t> ofrece videos y videos en tiempo real de programas de noticias por un precio, pero una colección de </a:t>
            </a:r>
            <a:r>
              <a:rPr lang="es-ES_tradnl" sz="2400" i="1" dirty="0" err="1" smtClean="0"/>
              <a:t>abstracts</a:t>
            </a:r>
            <a:r>
              <a:rPr lang="es-ES_tradnl" sz="2400" dirty="0" smtClean="0"/>
              <a:t> gratuitos </a:t>
            </a:r>
            <a:r>
              <a:rPr lang="es-ES_tradnl" sz="2400" dirty="0"/>
              <a:t>está disponible en los noticieros de televisión de la red (ABC, CBS y NBC) que datan de 1968; también incluye FOX, CNN y PBS, aunque no se remonta a 1968. </a:t>
            </a:r>
            <a:endParaRPr lang="es-ES_tradnl" sz="2400" dirty="0" smtClean="0"/>
          </a:p>
          <a:p>
            <a:pPr marL="342900" indent="-342900">
              <a:spcBef>
                <a:spcPts val="600"/>
              </a:spcBef>
              <a:spcAft>
                <a:spcPts val="600"/>
              </a:spcAft>
              <a:buFont typeface="Arial" charset="0"/>
              <a:buChar char="•"/>
            </a:pPr>
            <a:r>
              <a:rPr lang="es-ES_tradnl" sz="2400" dirty="0" smtClean="0"/>
              <a:t>La </a:t>
            </a:r>
            <a:r>
              <a:rPr lang="es-ES_tradnl" sz="2400" dirty="0"/>
              <a:t>colección también cuenta con más de 8,000 horas de convenciones políticas grabadas, conferencias de prensa presidenciales, cobertura de campañas políticas, cobertura de audiencias en el Senado y grandes eventos nacionales e internacionales</a:t>
            </a:r>
            <a:r>
              <a:rPr lang="es-ES_tradnl" sz="2400" dirty="0" smtClean="0"/>
              <a:t>.</a:t>
            </a:r>
          </a:p>
        </p:txBody>
      </p:sp>
    </p:spTree>
    <p:extLst>
      <p:ext uri="{BB962C8B-B14F-4D97-AF65-F5344CB8AC3E}">
        <p14:creationId xmlns:p14="http://schemas.microsoft.com/office/powerpoint/2010/main" val="469455300"/>
      </p:ext>
    </p:extLst>
  </p:cSld>
  <p:clrMapOvr>
    <a:masterClrMapping/>
  </p:clrMapOvr>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43</a:t>
            </a:fld>
            <a:endParaRPr lang="en-US" sz="1600" dirty="0"/>
          </a:p>
        </p:txBody>
      </p:sp>
      <p:sp>
        <p:nvSpPr>
          <p:cNvPr id="8" name="Título 1"/>
          <p:cNvSpPr txBox="1">
            <a:spLocks/>
          </p:cNvSpPr>
          <p:nvPr/>
        </p:nvSpPr>
        <p:spPr>
          <a:xfrm>
            <a:off x="770399" y="595018"/>
            <a:ext cx="10325749" cy="877720"/>
          </a:xfrm>
          <a:prstGeom prst="rect">
            <a:avLst/>
          </a:prstGeom>
        </p:spPr>
        <p:txBody>
          <a:bodyPr>
            <a:normAutofit fontScale="85000" lnSpcReduction="20000"/>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s-ES" sz="4400" dirty="0"/>
              <a:t>Uso de computadoras para buscar, acceder y almacenar contenido</a:t>
            </a:r>
            <a:endParaRPr lang="en-US" sz="4400" dirty="0"/>
          </a:p>
        </p:txBody>
      </p:sp>
      <p:sp>
        <p:nvSpPr>
          <p:cNvPr id="5" name="Marcador de contenido 2"/>
          <p:cNvSpPr txBox="1">
            <a:spLocks/>
          </p:cNvSpPr>
          <p:nvPr/>
        </p:nvSpPr>
        <p:spPr>
          <a:xfrm>
            <a:off x="907560" y="1897811"/>
            <a:ext cx="10385280" cy="4571124"/>
          </a:xfrm>
          <a:prstGeom prst="rect">
            <a:avLst/>
          </a:prstGeom>
        </p:spPr>
        <p:txBody>
          <a:bodyPr>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342900" indent="-342900">
              <a:spcBef>
                <a:spcPts val="600"/>
              </a:spcBef>
              <a:spcAft>
                <a:spcPts val="600"/>
              </a:spcAft>
              <a:buFont typeface="Arial" charset="0"/>
              <a:buChar char="•"/>
            </a:pPr>
            <a:r>
              <a:rPr lang="es-ES_tradnl" sz="2400" dirty="0" smtClean="0"/>
              <a:t>Los </a:t>
            </a:r>
            <a:r>
              <a:rPr lang="es-ES_tradnl" sz="2400" dirty="0"/>
              <a:t>resúmenes pueden ser muy útiles para ubicar la cobertura de eventos o temas particulares, pero algunos investigadores han usado los resúmenes en lugar del video de noticias de televisión (</a:t>
            </a:r>
            <a:r>
              <a:rPr lang="es-ES_tradnl" sz="2400" dirty="0" err="1"/>
              <a:t>Iyengar</a:t>
            </a:r>
            <a:r>
              <a:rPr lang="es-ES_tradnl" sz="2400" dirty="0"/>
              <a:t> y </a:t>
            </a:r>
            <a:r>
              <a:rPr lang="es-ES_tradnl" sz="2400" dirty="0" err="1"/>
              <a:t>Simon</a:t>
            </a:r>
            <a:r>
              <a:rPr lang="es-ES_tradnl" sz="2400" dirty="0"/>
              <a:t>, 1993; </a:t>
            </a:r>
            <a:r>
              <a:rPr lang="es-ES_tradnl" sz="2400" dirty="0" err="1"/>
              <a:t>Kuklinski</a:t>
            </a:r>
            <a:r>
              <a:rPr lang="es-ES_tradnl" sz="2400" dirty="0"/>
              <a:t> y </a:t>
            </a:r>
            <a:r>
              <a:rPr lang="es-ES_tradnl" sz="2400" dirty="0" err="1"/>
              <a:t>Sigelman</a:t>
            </a:r>
            <a:r>
              <a:rPr lang="es-ES_tradnl" sz="2400" dirty="0"/>
              <a:t>, 1992; </a:t>
            </a:r>
            <a:r>
              <a:rPr lang="es-ES_tradnl" sz="2400" dirty="0" err="1"/>
              <a:t>Ragsdale</a:t>
            </a:r>
            <a:r>
              <a:rPr lang="es-ES_tradnl" sz="2400" dirty="0"/>
              <a:t> y Cook, 1987). </a:t>
            </a:r>
            <a:endParaRPr lang="es-ES_tradnl" sz="2400" dirty="0" smtClean="0"/>
          </a:p>
          <a:p>
            <a:pPr marL="342900" indent="-342900">
              <a:spcBef>
                <a:spcPts val="600"/>
              </a:spcBef>
              <a:spcAft>
                <a:spcPts val="600"/>
              </a:spcAft>
              <a:buFont typeface="Arial" charset="0"/>
              <a:buChar char="•"/>
            </a:pPr>
            <a:r>
              <a:rPr lang="es-ES_tradnl" sz="2400" dirty="0" err="1" smtClean="0"/>
              <a:t>Althaus</a:t>
            </a:r>
            <a:r>
              <a:rPr lang="es-ES_tradnl" sz="2400" dirty="0"/>
              <a:t>, </a:t>
            </a:r>
            <a:r>
              <a:rPr lang="es-ES_tradnl" sz="2400" dirty="0" err="1"/>
              <a:t>Edy</a:t>
            </a:r>
            <a:r>
              <a:rPr lang="es-ES_tradnl" sz="2400" dirty="0"/>
              <a:t> y </a:t>
            </a:r>
            <a:r>
              <a:rPr lang="es-ES_tradnl" sz="2400" dirty="0" err="1"/>
              <a:t>Phalen</a:t>
            </a:r>
            <a:r>
              <a:rPr lang="es-ES_tradnl" sz="2400" dirty="0"/>
              <a:t> (2002) estudiaron el uso de resúmenes como sustitutos de transcripciones completas y / o videos, advirtiendo que los resúmenes pueden estar bien para identificar fuentes de noticias y temas, pero son menos útiles para evaluar el tono en las declaraciones de políticas, y puede tergiversar lo que dicen las fuentes en los informes de noticias.</a:t>
            </a:r>
            <a:endParaRPr lang="es-ES" sz="2400" dirty="0"/>
          </a:p>
        </p:txBody>
      </p:sp>
    </p:spTree>
    <p:extLst>
      <p:ext uri="{BB962C8B-B14F-4D97-AF65-F5344CB8AC3E}">
        <p14:creationId xmlns:p14="http://schemas.microsoft.com/office/powerpoint/2010/main" val="751263677"/>
      </p:ext>
    </p:extLst>
  </p:cSld>
  <p:clrMapOvr>
    <a:masterClrMapping/>
  </p:clrMapOvr>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44</a:t>
            </a:fld>
            <a:endParaRPr lang="en-US" sz="1600" dirty="0"/>
          </a:p>
        </p:txBody>
      </p:sp>
      <p:sp>
        <p:nvSpPr>
          <p:cNvPr id="8" name="Título 1"/>
          <p:cNvSpPr txBox="1">
            <a:spLocks/>
          </p:cNvSpPr>
          <p:nvPr/>
        </p:nvSpPr>
        <p:spPr>
          <a:xfrm>
            <a:off x="770399" y="595018"/>
            <a:ext cx="10325749" cy="877720"/>
          </a:xfrm>
          <a:prstGeom prst="rect">
            <a:avLst/>
          </a:prstGeom>
        </p:spPr>
        <p:txBody>
          <a:bodyPr>
            <a:normAutofit fontScale="85000" lnSpcReduction="20000"/>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s-ES" sz="4400" dirty="0"/>
              <a:t>Uso de computadoras para buscar, acceder y almacenar contenido</a:t>
            </a:r>
            <a:endParaRPr lang="en-US" sz="4400" dirty="0"/>
          </a:p>
        </p:txBody>
      </p:sp>
      <p:sp>
        <p:nvSpPr>
          <p:cNvPr id="5" name="Marcador de contenido 2"/>
          <p:cNvSpPr txBox="1">
            <a:spLocks/>
          </p:cNvSpPr>
          <p:nvPr/>
        </p:nvSpPr>
        <p:spPr>
          <a:xfrm>
            <a:off x="907560" y="1897811"/>
            <a:ext cx="10385280" cy="4571124"/>
          </a:xfrm>
          <a:prstGeom prst="rect">
            <a:avLst/>
          </a:prstGeom>
        </p:spPr>
        <p:txBody>
          <a:bodyPr>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342900" indent="-342900">
              <a:spcBef>
                <a:spcPts val="600"/>
              </a:spcBef>
              <a:spcAft>
                <a:spcPts val="600"/>
              </a:spcAft>
              <a:buFont typeface="Arial" charset="0"/>
              <a:buChar char="•"/>
            </a:pPr>
            <a:r>
              <a:rPr lang="es-ES_tradnl" sz="2400" dirty="0"/>
              <a:t>Hay disponible una variedad de bases de datos que incluyen una variedad de contenido multimedia, generalmente a un precio. Algunos de los más populares (Hansen, 2003) incluyen </a:t>
            </a:r>
            <a:r>
              <a:rPr lang="es-ES_tradnl" sz="2400" dirty="0" err="1"/>
              <a:t>Dialog</a:t>
            </a:r>
            <a:r>
              <a:rPr lang="es-ES_tradnl" sz="2400" dirty="0"/>
              <a:t> (http://</a:t>
            </a:r>
            <a:r>
              <a:rPr lang="es-ES_tradnl" sz="2400" dirty="0" err="1"/>
              <a:t>www.dialog.com</a:t>
            </a:r>
            <a:r>
              <a:rPr lang="es-ES_tradnl" sz="2400" dirty="0"/>
              <a:t>), que proporciona acceso a periódicos y documentos gubernamentales y comerciales; </a:t>
            </a:r>
            <a:r>
              <a:rPr lang="es-ES_tradnl" sz="2400" dirty="0" err="1"/>
              <a:t>Factiva</a:t>
            </a:r>
            <a:r>
              <a:rPr lang="es-ES_tradnl" sz="2400" dirty="0"/>
              <a:t> (http://</a:t>
            </a:r>
            <a:r>
              <a:rPr lang="es-ES_tradnl" sz="2400" dirty="0" err="1"/>
              <a:t>www.factiva.com</a:t>
            </a:r>
            <a:r>
              <a:rPr lang="es-ES_tradnl" sz="2400" dirty="0"/>
              <a:t>/</a:t>
            </a:r>
            <a:r>
              <a:rPr lang="es-ES_tradnl" sz="2400" dirty="0" err="1"/>
              <a:t>products</a:t>
            </a:r>
            <a:r>
              <a:rPr lang="es-ES_tradnl" sz="2400" dirty="0"/>
              <a:t>), con acceso a millones de artículos de 9,000 fuentes; </a:t>
            </a:r>
            <a:r>
              <a:rPr lang="es-ES_tradnl" sz="2400" dirty="0" err="1"/>
              <a:t>BurrellesLuce</a:t>
            </a:r>
            <a:r>
              <a:rPr lang="es-ES_tradnl" sz="2400" dirty="0"/>
              <a:t> (http://</a:t>
            </a:r>
            <a:r>
              <a:rPr lang="es-ES_tradnl" sz="2400" dirty="0" err="1"/>
              <a:t>www.burrellesluce.com</a:t>
            </a:r>
            <a:r>
              <a:rPr lang="es-ES_tradnl" sz="2400" dirty="0"/>
              <a:t>), que ofrece transcripciones de más de 160 redes y estaciones de cable; y </a:t>
            </a:r>
            <a:r>
              <a:rPr lang="es-ES_tradnl" sz="2400" dirty="0" err="1"/>
              <a:t>NewsLibrary</a:t>
            </a:r>
            <a:r>
              <a:rPr lang="es-ES_tradnl" sz="2400" dirty="0"/>
              <a:t> (http://</a:t>
            </a:r>
            <a:r>
              <a:rPr lang="es-ES_tradnl" sz="2400" dirty="0" err="1"/>
              <a:t>www.newslibrary.com</a:t>
            </a:r>
            <a:r>
              <a:rPr lang="es-ES_tradnl" sz="2400" dirty="0"/>
              <a:t> o http://</a:t>
            </a:r>
            <a:r>
              <a:rPr lang="es-ES_tradnl" sz="2400" dirty="0" err="1"/>
              <a:t>nl.newsbank.com</a:t>
            </a:r>
            <a:r>
              <a:rPr lang="es-ES_tradnl" sz="2400" dirty="0"/>
              <a:t>), que ofrece acceso a más de 80 </a:t>
            </a:r>
            <a:r>
              <a:rPr lang="es-ES_tradnl" sz="2400" dirty="0" smtClean="0"/>
              <a:t>periódicos.</a:t>
            </a:r>
          </a:p>
          <a:p>
            <a:pPr marL="342900" indent="-342900">
              <a:spcBef>
                <a:spcPts val="600"/>
              </a:spcBef>
              <a:spcAft>
                <a:spcPts val="600"/>
              </a:spcAft>
              <a:buFont typeface="Arial" charset="0"/>
              <a:buChar char="•"/>
            </a:pPr>
            <a:r>
              <a:rPr lang="es-ES_tradnl" sz="2400" dirty="0" smtClean="0"/>
              <a:t>Si </a:t>
            </a:r>
            <a:r>
              <a:rPr lang="es-ES_tradnl" sz="2400" dirty="0"/>
              <a:t>bien las principales universidades ofrecen acceso a colecciones generales y especializadas, la mayoría requiere inscripción o afiliación con la escuela.</a:t>
            </a:r>
            <a:endParaRPr lang="es-ES" sz="2400" dirty="0"/>
          </a:p>
        </p:txBody>
      </p:sp>
    </p:spTree>
    <p:extLst>
      <p:ext uri="{BB962C8B-B14F-4D97-AF65-F5344CB8AC3E}">
        <p14:creationId xmlns:p14="http://schemas.microsoft.com/office/powerpoint/2010/main" val="1300237283"/>
      </p:ext>
    </p:extLst>
  </p:cSld>
  <p:clrMapOvr>
    <a:masterClrMapping/>
  </p:clrMapOvr>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45</a:t>
            </a:fld>
            <a:endParaRPr lang="en-US" sz="1600" dirty="0"/>
          </a:p>
        </p:txBody>
      </p:sp>
      <p:sp>
        <p:nvSpPr>
          <p:cNvPr id="8" name="Título 1"/>
          <p:cNvSpPr txBox="1">
            <a:spLocks/>
          </p:cNvSpPr>
          <p:nvPr/>
        </p:nvSpPr>
        <p:spPr>
          <a:xfrm>
            <a:off x="770399" y="595018"/>
            <a:ext cx="10325749" cy="877720"/>
          </a:xfrm>
          <a:prstGeom prst="rect">
            <a:avLst/>
          </a:prstGeom>
        </p:spPr>
        <p:txBody>
          <a:bodyPr>
            <a:normAutofit fontScale="85000" lnSpcReduction="20000"/>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s-ES" sz="4400" dirty="0"/>
              <a:t>Uso de computadoras para buscar, acceder y almacenar contenido</a:t>
            </a:r>
            <a:endParaRPr lang="en-US" sz="4400" dirty="0"/>
          </a:p>
        </p:txBody>
      </p:sp>
      <p:sp>
        <p:nvSpPr>
          <p:cNvPr id="5" name="Marcador de contenido 2"/>
          <p:cNvSpPr txBox="1">
            <a:spLocks/>
          </p:cNvSpPr>
          <p:nvPr/>
        </p:nvSpPr>
        <p:spPr>
          <a:xfrm>
            <a:off x="907560" y="1897811"/>
            <a:ext cx="10385280" cy="4571124"/>
          </a:xfrm>
          <a:prstGeom prst="rect">
            <a:avLst/>
          </a:prstGeom>
        </p:spPr>
        <p:txBody>
          <a:bodyPr>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342900" indent="-342900">
              <a:spcBef>
                <a:spcPts val="600"/>
              </a:spcBef>
              <a:spcAft>
                <a:spcPts val="600"/>
              </a:spcAft>
              <a:buFont typeface="Arial" charset="0"/>
              <a:buChar char="•"/>
            </a:pPr>
            <a:r>
              <a:rPr lang="es-ES_tradnl" sz="2400" dirty="0"/>
              <a:t>Sin embargo, una búsqueda en la Web puede conducir a sitios que ofrecen acceso a periódicos en todo el mundo. El periodista independiente danés Hans </a:t>
            </a:r>
            <a:r>
              <a:rPr lang="es-ES_tradnl" sz="2400" dirty="0" err="1"/>
              <a:t>Henrik</a:t>
            </a:r>
            <a:r>
              <a:rPr lang="es-ES_tradnl" sz="2400" dirty="0"/>
              <a:t> </a:t>
            </a:r>
            <a:r>
              <a:rPr lang="es-ES_tradnl" sz="2400" dirty="0" err="1"/>
              <a:t>Lichtenberg</a:t>
            </a:r>
            <a:r>
              <a:rPr lang="es-ES_tradnl" sz="2400" dirty="0"/>
              <a:t>, por ejemplo, mantiene </a:t>
            </a:r>
            <a:r>
              <a:rPr lang="es-ES_tradnl" sz="2400" dirty="0" err="1"/>
              <a:t>Newspaperindex.com</a:t>
            </a:r>
            <a:r>
              <a:rPr lang="es-ES_tradnl" sz="2400" dirty="0"/>
              <a:t> (</a:t>
            </a:r>
            <a:r>
              <a:rPr lang="es-ES_tradnl" sz="2400" dirty="0">
                <a:hlinkClick r:id="rId3"/>
              </a:rPr>
              <a:t>http://</a:t>
            </a:r>
            <a:r>
              <a:rPr lang="es-ES_tradnl" sz="2400" dirty="0" err="1">
                <a:hlinkClick r:id="rId3"/>
              </a:rPr>
              <a:t>www.newspaperindex.com</a:t>
            </a:r>
            <a:r>
              <a:rPr lang="es-ES_tradnl" sz="2400" dirty="0">
                <a:hlinkClick r:id="rId3"/>
              </a:rPr>
              <a:t>/</a:t>
            </a:r>
            <a:r>
              <a:rPr lang="es-ES_tradnl" sz="2400" dirty="0"/>
              <a:t>) que afirma tener </a:t>
            </a:r>
            <a:r>
              <a:rPr lang="es-ES_tradnl" sz="2400" u="sng" dirty="0"/>
              <a:t>acceso a "periódicos en línea en todos los países del mundo"</a:t>
            </a:r>
            <a:r>
              <a:rPr lang="es-ES_tradnl" sz="2400" dirty="0"/>
              <a:t>, pero no a todos los </a:t>
            </a:r>
            <a:r>
              <a:rPr lang="es-ES_tradnl" sz="2400" dirty="0" smtClean="0"/>
              <a:t>periódicos: la </a:t>
            </a:r>
            <a:r>
              <a:rPr lang="es-ES_tradnl" sz="2400" dirty="0"/>
              <a:t>colección excluye "periódicos que se centran en chismes, rumores, noticias locales o deportivas", y aquellos cuyo personal editorial está impedido, por política organizacional o gubernamental, de adherirse a la Declaración de Principios de la FIP sobre la conducta de los periodistas (http: // www .</a:t>
            </a:r>
            <a:r>
              <a:rPr lang="es-ES_tradnl" sz="2400" dirty="0" err="1"/>
              <a:t>newspaperindex.com</a:t>
            </a:r>
            <a:r>
              <a:rPr lang="es-ES_tradnl" sz="2400" dirty="0"/>
              <a:t> / es / page / </a:t>
            </a:r>
            <a:r>
              <a:rPr lang="es-ES_tradnl" sz="2400" dirty="0" err="1"/>
              <a:t>How</a:t>
            </a:r>
            <a:r>
              <a:rPr lang="es-ES_tradnl" sz="2400" dirty="0"/>
              <a:t>- I- </a:t>
            </a:r>
            <a:r>
              <a:rPr lang="es-ES_tradnl" sz="2400" dirty="0" err="1"/>
              <a:t>index</a:t>
            </a:r>
            <a:r>
              <a:rPr lang="es-ES_tradnl" sz="2400" dirty="0"/>
              <a:t>- online- </a:t>
            </a:r>
            <a:r>
              <a:rPr lang="es-ES_tradnl" sz="2400" dirty="0" err="1"/>
              <a:t>periódicos.html</a:t>
            </a:r>
            <a:r>
              <a:rPr lang="es-ES_tradnl" sz="2400" dirty="0"/>
              <a:t>). </a:t>
            </a:r>
            <a:endParaRPr lang="es-ES_tradnl" sz="2400" dirty="0" smtClean="0"/>
          </a:p>
          <a:p>
            <a:pPr marL="342900" indent="-342900">
              <a:spcBef>
                <a:spcPts val="600"/>
              </a:spcBef>
              <a:spcAft>
                <a:spcPts val="600"/>
              </a:spcAft>
              <a:buFont typeface="Arial" charset="0"/>
              <a:buChar char="•"/>
            </a:pPr>
            <a:r>
              <a:rPr lang="es-ES_tradnl" sz="2400" dirty="0" smtClean="0"/>
              <a:t>Dichas </a:t>
            </a:r>
            <a:r>
              <a:rPr lang="es-ES_tradnl" sz="2400" dirty="0"/>
              <a:t>colecciones de "</a:t>
            </a:r>
            <a:r>
              <a:rPr lang="es-ES_tradnl" sz="2400" dirty="0" err="1"/>
              <a:t>freelance</a:t>
            </a:r>
            <a:r>
              <a:rPr lang="es-ES_tradnl" sz="2400" dirty="0"/>
              <a:t>" </a:t>
            </a:r>
            <a:r>
              <a:rPr lang="es-ES_tradnl" sz="2400" dirty="0" smtClean="0"/>
              <a:t>son </a:t>
            </a:r>
            <a:r>
              <a:rPr lang="es-ES_tradnl" sz="2400" dirty="0"/>
              <a:t>abundantes y </a:t>
            </a:r>
            <a:r>
              <a:rPr lang="es-ES_tradnl" sz="2400" dirty="0" smtClean="0"/>
              <a:t>pueden </a:t>
            </a:r>
            <a:r>
              <a:rPr lang="es-ES_tradnl" sz="2400" dirty="0"/>
              <a:t>ser </a:t>
            </a:r>
            <a:r>
              <a:rPr lang="es-ES_tradnl" sz="2400" dirty="0" smtClean="0"/>
              <a:t>útiles, </a:t>
            </a:r>
            <a:r>
              <a:rPr lang="es-ES_tradnl" sz="2400" dirty="0"/>
              <a:t>pero los académicos deben asegurarse de identificar los criterios de inclusión</a:t>
            </a:r>
            <a:r>
              <a:rPr lang="es-ES_tradnl" sz="2400" dirty="0" smtClean="0"/>
              <a:t>.</a:t>
            </a:r>
          </a:p>
        </p:txBody>
      </p:sp>
    </p:spTree>
    <p:extLst>
      <p:ext uri="{BB962C8B-B14F-4D97-AF65-F5344CB8AC3E}">
        <p14:creationId xmlns:p14="http://schemas.microsoft.com/office/powerpoint/2010/main" val="796618573"/>
      </p:ext>
    </p:extLst>
  </p:cSld>
  <p:clrMapOvr>
    <a:masterClrMapping/>
  </p:clrMapOvr>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46</a:t>
            </a:fld>
            <a:endParaRPr lang="en-US" sz="1600" dirty="0"/>
          </a:p>
        </p:txBody>
      </p:sp>
      <p:sp>
        <p:nvSpPr>
          <p:cNvPr id="8" name="Título 1"/>
          <p:cNvSpPr txBox="1">
            <a:spLocks/>
          </p:cNvSpPr>
          <p:nvPr/>
        </p:nvSpPr>
        <p:spPr>
          <a:xfrm>
            <a:off x="770399" y="595018"/>
            <a:ext cx="10325749" cy="877720"/>
          </a:xfrm>
          <a:prstGeom prst="rect">
            <a:avLst/>
          </a:prstGeom>
        </p:spPr>
        <p:txBody>
          <a:bodyPr>
            <a:normAutofit fontScale="85000" lnSpcReduction="20000"/>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s-ES" sz="4400" dirty="0"/>
              <a:t>Uso de computadoras para buscar, acceder y almacenar contenido</a:t>
            </a:r>
            <a:endParaRPr lang="en-US" sz="4400" dirty="0"/>
          </a:p>
        </p:txBody>
      </p:sp>
      <p:sp>
        <p:nvSpPr>
          <p:cNvPr id="5" name="Marcador de contenido 2"/>
          <p:cNvSpPr txBox="1">
            <a:spLocks/>
          </p:cNvSpPr>
          <p:nvPr/>
        </p:nvSpPr>
        <p:spPr>
          <a:xfrm>
            <a:off x="907560" y="1897811"/>
            <a:ext cx="10385280" cy="4571124"/>
          </a:xfrm>
          <a:prstGeom prst="rect">
            <a:avLst/>
          </a:prstGeom>
        </p:spPr>
        <p:txBody>
          <a:bodyPr>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342900" indent="-342900">
              <a:spcBef>
                <a:spcPts val="600"/>
              </a:spcBef>
              <a:spcAft>
                <a:spcPts val="600"/>
              </a:spcAft>
              <a:buFont typeface="Arial" charset="0"/>
              <a:buChar char="•"/>
            </a:pPr>
            <a:r>
              <a:rPr lang="es-ES_tradnl" sz="2400" dirty="0" smtClean="0"/>
              <a:t>Los </a:t>
            </a:r>
            <a:r>
              <a:rPr lang="es-ES_tradnl" sz="2400" dirty="0"/>
              <a:t>académicos usan estos servicios para localizar y acceder a contenido sobre la base de su inclusión de una palabra o frase clave. Por ejemplo, Armstrong y </a:t>
            </a:r>
            <a:r>
              <a:rPr lang="es-ES_tradnl" sz="2400" dirty="0" err="1"/>
              <a:t>Boyle</a:t>
            </a:r>
            <a:r>
              <a:rPr lang="es-ES_tradnl" sz="2400" dirty="0"/>
              <a:t> (2011) probaron hipótesis sobre las representaciones y los roles de las mujeres en la cobertura de protesta por el aborto, antes y después de una decisión clave de la Corte Suprema de 1973. </a:t>
            </a:r>
            <a:endParaRPr lang="es-ES_tradnl" sz="2400" dirty="0" smtClean="0"/>
          </a:p>
          <a:p>
            <a:pPr marL="342900" indent="-342900">
              <a:spcBef>
                <a:spcPts val="600"/>
              </a:spcBef>
              <a:spcAft>
                <a:spcPts val="600"/>
              </a:spcAft>
              <a:buFont typeface="Arial" charset="0"/>
              <a:buChar char="•"/>
            </a:pPr>
            <a:r>
              <a:rPr lang="es-ES_tradnl" sz="2400" dirty="0"/>
              <a:t>Utilizando bases de datos (Pro-</a:t>
            </a:r>
            <a:r>
              <a:rPr lang="es-ES_tradnl" sz="2400" dirty="0" err="1"/>
              <a:t>Quest</a:t>
            </a:r>
            <a:r>
              <a:rPr lang="es-ES_tradnl" sz="2400" dirty="0"/>
              <a:t> </a:t>
            </a:r>
            <a:r>
              <a:rPr lang="es-ES_tradnl" sz="2400" dirty="0" err="1"/>
              <a:t>Historical</a:t>
            </a:r>
            <a:r>
              <a:rPr lang="es-ES_tradnl" sz="2400" dirty="0"/>
              <a:t> solo para búsquedas de 1960–1973, pero agregando Pro-</a:t>
            </a:r>
            <a:r>
              <a:rPr lang="es-ES_tradnl" sz="2400" dirty="0" err="1"/>
              <a:t>Quest</a:t>
            </a:r>
            <a:r>
              <a:rPr lang="es-ES_tradnl" sz="2400" dirty="0"/>
              <a:t> </a:t>
            </a:r>
            <a:r>
              <a:rPr lang="es-ES_tradnl" sz="2400" dirty="0" err="1"/>
              <a:t>National</a:t>
            </a:r>
            <a:r>
              <a:rPr lang="es-ES_tradnl" sz="2400" dirty="0"/>
              <a:t> </a:t>
            </a:r>
            <a:r>
              <a:rPr lang="es-ES_tradnl" sz="2400" dirty="0" err="1"/>
              <a:t>Newspaper</a:t>
            </a:r>
            <a:r>
              <a:rPr lang="es-ES_tradnl" sz="2400" dirty="0"/>
              <a:t> para 1974–2006), y los términos de búsqueda “aborto” y “protesta”, identificaron 155 artículos del New York Times y del Washington Post. </a:t>
            </a:r>
            <a:r>
              <a:rPr lang="es-ES_tradnl" sz="2400" dirty="0" smtClean="0"/>
              <a:t>que </a:t>
            </a:r>
            <a:r>
              <a:rPr lang="es-ES_tradnl" sz="2400" dirty="0"/>
              <a:t>luego fueron examinados </a:t>
            </a:r>
            <a:r>
              <a:rPr lang="es-ES_tradnl" sz="2400" dirty="0" smtClean="0"/>
              <a:t>por expertos de forma manual.</a:t>
            </a:r>
            <a:endParaRPr lang="es-ES" sz="2400" dirty="0"/>
          </a:p>
        </p:txBody>
      </p:sp>
    </p:spTree>
    <p:extLst>
      <p:ext uri="{BB962C8B-B14F-4D97-AF65-F5344CB8AC3E}">
        <p14:creationId xmlns:p14="http://schemas.microsoft.com/office/powerpoint/2010/main" val="1024160321"/>
      </p:ext>
    </p:extLst>
  </p:cSld>
  <p:clrMapOvr>
    <a:masterClrMapping/>
  </p:clrMapOvr>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47</a:t>
            </a:fld>
            <a:endParaRPr lang="en-US" sz="1600" dirty="0"/>
          </a:p>
        </p:txBody>
      </p:sp>
      <p:sp>
        <p:nvSpPr>
          <p:cNvPr id="8" name="Título 1"/>
          <p:cNvSpPr txBox="1">
            <a:spLocks/>
          </p:cNvSpPr>
          <p:nvPr/>
        </p:nvSpPr>
        <p:spPr>
          <a:xfrm>
            <a:off x="770399" y="595018"/>
            <a:ext cx="10325749" cy="877720"/>
          </a:xfrm>
          <a:prstGeom prst="rect">
            <a:avLst/>
          </a:prstGeom>
        </p:spPr>
        <p:txBody>
          <a:bodyPr>
            <a:normAutofit fontScale="85000" lnSpcReduction="20000"/>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s-ES" sz="4400" dirty="0"/>
              <a:t>Uso de computadoras para buscar, acceder y almacenar contenido</a:t>
            </a:r>
            <a:endParaRPr lang="en-US" sz="4400" dirty="0"/>
          </a:p>
        </p:txBody>
      </p:sp>
      <p:sp>
        <p:nvSpPr>
          <p:cNvPr id="5" name="Marcador de contenido 2"/>
          <p:cNvSpPr txBox="1">
            <a:spLocks/>
          </p:cNvSpPr>
          <p:nvPr/>
        </p:nvSpPr>
        <p:spPr>
          <a:xfrm>
            <a:off x="907560" y="1673524"/>
            <a:ext cx="10385280" cy="4709146"/>
          </a:xfrm>
          <a:prstGeom prst="rect">
            <a:avLst/>
          </a:prstGeom>
        </p:spPr>
        <p:txBody>
          <a:bodyPr>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342900" indent="-342900">
              <a:spcBef>
                <a:spcPts val="600"/>
              </a:spcBef>
              <a:spcAft>
                <a:spcPts val="600"/>
              </a:spcAft>
              <a:buFont typeface="Arial" charset="0"/>
              <a:buChar char="•"/>
            </a:pPr>
            <a:r>
              <a:rPr lang="es-ES_tradnl" sz="2400" dirty="0" smtClean="0"/>
              <a:t>Un </a:t>
            </a:r>
            <a:r>
              <a:rPr lang="es-ES_tradnl" sz="2400" dirty="0"/>
              <a:t>índice completo de búsqueda de palabras clave puede permitir a un investigador identificar rápida y eficientemente una población de elementos relevantes para el estudio, como en el caso de las historias sobre protestas por el aborto (o al menos todo lo que incluye los términos "aborto" y "protesta") ; sin índices de búsqueda, Armstrong y </a:t>
            </a:r>
            <a:r>
              <a:rPr lang="es-ES_tradnl" sz="2400" dirty="0" err="1"/>
              <a:t>Boyle</a:t>
            </a:r>
            <a:r>
              <a:rPr lang="es-ES_tradnl" sz="2400" dirty="0"/>
              <a:t> (2011) habrían tenido que examinar las ediciones de casi medio siglo para identificar elementos relevantes. </a:t>
            </a:r>
            <a:endParaRPr lang="es-ES_tradnl" sz="2400" dirty="0" smtClean="0"/>
          </a:p>
          <a:p>
            <a:pPr marL="342900" indent="-342900">
              <a:spcBef>
                <a:spcPts val="600"/>
              </a:spcBef>
              <a:spcAft>
                <a:spcPts val="600"/>
              </a:spcAft>
              <a:buFont typeface="Arial" charset="0"/>
              <a:buChar char="•"/>
            </a:pPr>
            <a:r>
              <a:rPr lang="es-ES_tradnl" sz="2400" dirty="0" smtClean="0"/>
              <a:t>Si </a:t>
            </a:r>
            <a:r>
              <a:rPr lang="es-ES_tradnl" sz="2400" dirty="0"/>
              <a:t>la población de artículos ubicados electrónicamente a través de los términos de búsqueda hubiera sido grande, se podría haber aplicado un muestreo aleatorio.</a:t>
            </a:r>
            <a:endParaRPr lang="es-ES" sz="2400" dirty="0"/>
          </a:p>
        </p:txBody>
      </p:sp>
    </p:spTree>
    <p:extLst>
      <p:ext uri="{BB962C8B-B14F-4D97-AF65-F5344CB8AC3E}">
        <p14:creationId xmlns:p14="http://schemas.microsoft.com/office/powerpoint/2010/main" val="610037151"/>
      </p:ext>
    </p:extLst>
  </p:cSld>
  <p:clrMapOvr>
    <a:masterClrMapping/>
  </p:clrMapOvr>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48</a:t>
            </a:fld>
            <a:endParaRPr lang="en-US" sz="1600" dirty="0"/>
          </a:p>
        </p:txBody>
      </p:sp>
      <p:sp>
        <p:nvSpPr>
          <p:cNvPr id="8" name="Título 1"/>
          <p:cNvSpPr txBox="1">
            <a:spLocks/>
          </p:cNvSpPr>
          <p:nvPr/>
        </p:nvSpPr>
        <p:spPr>
          <a:xfrm>
            <a:off x="770399" y="595018"/>
            <a:ext cx="10325749" cy="877720"/>
          </a:xfrm>
          <a:prstGeom prst="rect">
            <a:avLst/>
          </a:prstGeom>
        </p:spPr>
        <p:txBody>
          <a:bodyPr>
            <a:normAutofit fontScale="85000" lnSpcReduction="20000"/>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s-ES" sz="4400" dirty="0"/>
              <a:t>Uso de computadoras para buscar, acceder y almacenar contenido</a:t>
            </a:r>
            <a:endParaRPr lang="en-US" sz="4400" dirty="0"/>
          </a:p>
        </p:txBody>
      </p:sp>
      <p:sp>
        <p:nvSpPr>
          <p:cNvPr id="5" name="Marcador de contenido 2"/>
          <p:cNvSpPr txBox="1">
            <a:spLocks/>
          </p:cNvSpPr>
          <p:nvPr/>
        </p:nvSpPr>
        <p:spPr>
          <a:xfrm>
            <a:off x="907560" y="3105508"/>
            <a:ext cx="10385280" cy="3277161"/>
          </a:xfrm>
          <a:prstGeom prst="rect">
            <a:avLst/>
          </a:prstGeom>
        </p:spPr>
        <p:txBody>
          <a:bodyPr>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342900" indent="-342900">
              <a:spcBef>
                <a:spcPts val="600"/>
              </a:spcBef>
              <a:spcAft>
                <a:spcPts val="600"/>
              </a:spcAft>
              <a:buFont typeface="Arial" charset="0"/>
              <a:buChar char="•"/>
            </a:pPr>
            <a:r>
              <a:rPr lang="es-ES_tradnl" sz="2400" dirty="0"/>
              <a:t>Aunque el uso de computadoras para encontrar material tiene ventajas, los analistas de contenido deben tener cuidado. </a:t>
            </a:r>
            <a:endParaRPr lang="es-ES_tradnl" sz="2400" dirty="0" smtClean="0"/>
          </a:p>
          <a:p>
            <a:pPr marL="342900" indent="-342900">
              <a:spcBef>
                <a:spcPts val="600"/>
              </a:spcBef>
              <a:spcAft>
                <a:spcPts val="600"/>
              </a:spcAft>
              <a:buFont typeface="Arial" charset="0"/>
              <a:buChar char="•"/>
            </a:pPr>
            <a:r>
              <a:rPr lang="es-ES_tradnl" sz="2400" dirty="0" smtClean="0"/>
              <a:t>La </a:t>
            </a:r>
            <a:r>
              <a:rPr lang="es-ES_tradnl" sz="2400" dirty="0"/>
              <a:t>confianza en los índices puede provocar que no se considere el </a:t>
            </a:r>
            <a:r>
              <a:rPr lang="es-ES_tradnl" sz="2400" b="1" dirty="0"/>
              <a:t>contenido no indexado</a:t>
            </a:r>
            <a:r>
              <a:rPr lang="es-ES_tradnl" sz="2400" dirty="0"/>
              <a:t> electrónicamente. </a:t>
            </a:r>
            <a:endParaRPr lang="es-ES_tradnl" sz="2400" dirty="0" smtClean="0"/>
          </a:p>
        </p:txBody>
      </p:sp>
    </p:spTree>
    <p:extLst>
      <p:ext uri="{BB962C8B-B14F-4D97-AF65-F5344CB8AC3E}">
        <p14:creationId xmlns:p14="http://schemas.microsoft.com/office/powerpoint/2010/main" val="1218437340"/>
      </p:ext>
    </p:extLst>
  </p:cSld>
  <p:clrMapOvr>
    <a:masterClrMapping/>
  </p:clrMapOvr>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49</a:t>
            </a:fld>
            <a:endParaRPr lang="en-US" sz="1600" dirty="0"/>
          </a:p>
        </p:txBody>
      </p:sp>
      <p:sp>
        <p:nvSpPr>
          <p:cNvPr id="8" name="Título 1"/>
          <p:cNvSpPr txBox="1">
            <a:spLocks/>
          </p:cNvSpPr>
          <p:nvPr/>
        </p:nvSpPr>
        <p:spPr>
          <a:xfrm>
            <a:off x="770399" y="595018"/>
            <a:ext cx="10325749" cy="877720"/>
          </a:xfrm>
          <a:prstGeom prst="rect">
            <a:avLst/>
          </a:prstGeom>
        </p:spPr>
        <p:txBody>
          <a:bodyPr>
            <a:normAutofit fontScale="85000" lnSpcReduction="20000"/>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s-ES" sz="4400" dirty="0"/>
              <a:t>Uso de computadoras para buscar, acceder y almacenar contenido</a:t>
            </a:r>
            <a:endParaRPr lang="en-US" sz="4400" dirty="0"/>
          </a:p>
        </p:txBody>
      </p:sp>
      <p:sp>
        <p:nvSpPr>
          <p:cNvPr id="5" name="Marcador de contenido 2"/>
          <p:cNvSpPr txBox="1">
            <a:spLocks/>
          </p:cNvSpPr>
          <p:nvPr/>
        </p:nvSpPr>
        <p:spPr>
          <a:xfrm>
            <a:off x="907560" y="1673524"/>
            <a:ext cx="10385280" cy="4709146"/>
          </a:xfrm>
          <a:prstGeom prst="rect">
            <a:avLst/>
          </a:prstGeom>
        </p:spPr>
        <p:txBody>
          <a:bodyPr>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342900" indent="-342900">
              <a:spcBef>
                <a:spcPts val="600"/>
              </a:spcBef>
              <a:spcAft>
                <a:spcPts val="600"/>
              </a:spcAft>
              <a:buFont typeface="Arial" charset="0"/>
              <a:buChar char="•"/>
            </a:pPr>
            <a:r>
              <a:rPr lang="es-ES_tradnl" sz="2400" dirty="0"/>
              <a:t>En resumen, un analista de contenido que considere bases de datos fáciles de usar para ubicar o acceder al contenido debe pensar detenidamente sobre las palabras clave y los </a:t>
            </a:r>
            <a:r>
              <a:rPr lang="es-ES_tradnl" sz="2400" dirty="0" smtClean="0"/>
              <a:t>filtros utilizados </a:t>
            </a:r>
            <a:r>
              <a:rPr lang="es-ES_tradnl" sz="2400" dirty="0"/>
              <a:t>en la búsqueda. </a:t>
            </a:r>
            <a:endParaRPr lang="es-ES_tradnl" sz="2400" dirty="0" smtClean="0"/>
          </a:p>
          <a:p>
            <a:pPr marL="342900" indent="-342900">
              <a:spcBef>
                <a:spcPts val="600"/>
              </a:spcBef>
              <a:spcAft>
                <a:spcPts val="600"/>
              </a:spcAft>
              <a:buFont typeface="Arial" charset="0"/>
              <a:buChar char="•"/>
            </a:pPr>
            <a:r>
              <a:rPr lang="es-ES_tradnl" sz="2400" dirty="0" smtClean="0"/>
              <a:t>Hace </a:t>
            </a:r>
            <a:r>
              <a:rPr lang="es-ES_tradnl" sz="2400" dirty="0"/>
              <a:t>unas cuatro décadas, </a:t>
            </a:r>
            <a:r>
              <a:rPr lang="es-ES_tradnl" sz="2400" dirty="0" err="1"/>
              <a:t>Kerlinger</a:t>
            </a:r>
            <a:r>
              <a:rPr lang="es-ES_tradnl" sz="2400" dirty="0"/>
              <a:t> (1973) advirtió: “La computadora electrónica es completamente estúpida: hará exactamente lo que un programador le dice que haga. Si un programador resuelve un problema de manera brillante, la máquina funcionará de manera brillante. Si el programador programa incorrectamente, la máquina cometerá fiel y obedientemente los errores que el programador le dijo que cometiera "(p. 706). </a:t>
            </a:r>
            <a:endParaRPr lang="es-ES" sz="2400" dirty="0"/>
          </a:p>
        </p:txBody>
      </p:sp>
    </p:spTree>
    <p:extLst>
      <p:ext uri="{BB962C8B-B14F-4D97-AF65-F5344CB8AC3E}">
        <p14:creationId xmlns:p14="http://schemas.microsoft.com/office/powerpoint/2010/main" val="751667947"/>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normAutofit/>
          </a:bodyPr>
          <a:lstStyle/>
          <a:p>
            <a:r>
              <a:rPr lang="es-ES" sz="4400" dirty="0" smtClean="0"/>
              <a:t>Proyecto final</a:t>
            </a:r>
            <a:endParaRPr lang="en-US" sz="4400" dirty="0"/>
          </a:p>
        </p:txBody>
      </p:sp>
      <p:sp>
        <p:nvSpPr>
          <p:cNvPr id="4" name="Marcador de número de diapositiva 3"/>
          <p:cNvSpPr>
            <a:spLocks noGrp="1"/>
          </p:cNvSpPr>
          <p:nvPr>
            <p:ph type="sldNum" sz="quarter" idx="12"/>
          </p:nvPr>
        </p:nvSpPr>
        <p:spPr/>
        <p:txBody>
          <a:bodyPr/>
          <a:lstStyle/>
          <a:p>
            <a:fld id="{6D22F896-40B5-4ADD-8801-0D06FADFA095}" type="slidenum">
              <a:rPr lang="en-US" sz="1600" smtClean="0"/>
              <a:t>5</a:t>
            </a:fld>
            <a:endParaRPr lang="en-US" sz="1600" dirty="0"/>
          </a:p>
        </p:txBody>
      </p:sp>
      <p:sp>
        <p:nvSpPr>
          <p:cNvPr id="6" name="Rectángulo 5"/>
          <p:cNvSpPr/>
          <p:nvPr/>
        </p:nvSpPr>
        <p:spPr>
          <a:xfrm>
            <a:off x="1097280" y="2202043"/>
            <a:ext cx="10352598" cy="2677656"/>
          </a:xfrm>
          <a:prstGeom prst="rect">
            <a:avLst/>
          </a:prstGeom>
        </p:spPr>
        <p:txBody>
          <a:bodyPr wrap="square">
            <a:spAutoFit/>
          </a:bodyPr>
          <a:lstStyle/>
          <a:p>
            <a:pPr marL="457200" marR="0" lvl="0" indent="-457200" defTabSz="914400" eaLnBrk="1" fontAlgn="auto" latinLnBrk="0" hangingPunct="1">
              <a:lnSpc>
                <a:spcPct val="100000"/>
              </a:lnSpc>
              <a:spcBef>
                <a:spcPts val="0"/>
              </a:spcBef>
              <a:spcAft>
                <a:spcPts val="0"/>
              </a:spcAft>
              <a:buClrTx/>
              <a:buSzTx/>
              <a:buFont typeface="Arial" charset="0"/>
              <a:buChar char="•"/>
              <a:tabLst/>
              <a:defRPr/>
            </a:pPr>
            <a:r>
              <a:rPr lang="es-ES_tradnl" sz="2800" dirty="0" err="1" smtClean="0"/>
              <a:t>An</a:t>
            </a:r>
            <a:r>
              <a:rPr lang="es-ES" sz="2800" dirty="0" err="1" smtClean="0"/>
              <a:t>álisis</a:t>
            </a:r>
            <a:r>
              <a:rPr lang="es-ES" sz="2800" dirty="0" smtClean="0"/>
              <a:t> comparativo de los resultados de dos artículos académicos seleccionados de Google </a:t>
            </a:r>
            <a:r>
              <a:rPr lang="es-ES" sz="2800" dirty="0" err="1" smtClean="0"/>
              <a:t>Scholar</a:t>
            </a:r>
            <a:r>
              <a:rPr lang="es-ES" sz="2800" dirty="0" smtClean="0"/>
              <a:t>: Informe Ejecutivo.</a:t>
            </a:r>
          </a:p>
          <a:p>
            <a:pPr marL="457200" marR="0" lvl="0" indent="-457200" defTabSz="914400" eaLnBrk="1" fontAlgn="auto" latinLnBrk="0" hangingPunct="1">
              <a:lnSpc>
                <a:spcPct val="100000"/>
              </a:lnSpc>
              <a:spcBef>
                <a:spcPts val="0"/>
              </a:spcBef>
              <a:spcAft>
                <a:spcPts val="0"/>
              </a:spcAft>
              <a:buClrTx/>
              <a:buSzTx/>
              <a:buFont typeface="Arial" charset="0"/>
              <a:buChar char="•"/>
              <a:tabLst/>
              <a:defRPr/>
            </a:pPr>
            <a:r>
              <a:rPr lang="es-ES" sz="2800" dirty="0" smtClean="0"/>
              <a:t>La búsqueda y selección de los artículos (que debe estar también documentado) debe hacerse considerando dos o más palabras (o frases) clave vistas durante la materia.</a:t>
            </a:r>
          </a:p>
          <a:p>
            <a:pPr marL="457200" marR="0" lvl="0" indent="-457200" defTabSz="914400" eaLnBrk="1" fontAlgn="auto" latinLnBrk="0" hangingPunct="1">
              <a:lnSpc>
                <a:spcPct val="100000"/>
              </a:lnSpc>
              <a:spcBef>
                <a:spcPts val="0"/>
              </a:spcBef>
              <a:spcAft>
                <a:spcPts val="0"/>
              </a:spcAft>
              <a:buClrTx/>
              <a:buSzTx/>
              <a:buFont typeface="Arial" charset="0"/>
              <a:buChar char="•"/>
              <a:tabLst/>
              <a:defRPr/>
            </a:pPr>
            <a:r>
              <a:rPr lang="es-ES" sz="2800" dirty="0" smtClean="0"/>
              <a:t>Fecha de presentación (en plataforma): 13 de octubre</a:t>
            </a:r>
            <a:endParaRPr lang="es-ES_tradnl" sz="2800" dirty="0"/>
          </a:p>
        </p:txBody>
      </p:sp>
    </p:spTree>
    <p:extLst>
      <p:ext uri="{BB962C8B-B14F-4D97-AF65-F5344CB8AC3E}">
        <p14:creationId xmlns:p14="http://schemas.microsoft.com/office/powerpoint/2010/main" val="701197694"/>
      </p:ext>
    </p:extLst>
  </p:cSld>
  <p:clrMapOvr>
    <a:masterClrMapping/>
  </p:clrMapOvr>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50</a:t>
            </a:fld>
            <a:endParaRPr lang="en-US" sz="1600" dirty="0"/>
          </a:p>
        </p:txBody>
      </p:sp>
      <p:sp>
        <p:nvSpPr>
          <p:cNvPr id="8" name="Título 1"/>
          <p:cNvSpPr txBox="1">
            <a:spLocks/>
          </p:cNvSpPr>
          <p:nvPr/>
        </p:nvSpPr>
        <p:spPr>
          <a:xfrm>
            <a:off x="770399" y="595018"/>
            <a:ext cx="10325749" cy="877720"/>
          </a:xfrm>
          <a:prstGeom prst="rect">
            <a:avLst/>
          </a:prstGeom>
        </p:spPr>
        <p:txBody>
          <a:bodyPr>
            <a:normAutofit fontScale="85000" lnSpcReduction="20000"/>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s-ES" sz="4400" dirty="0"/>
              <a:t>Uso de computadoras para buscar, acceder y almacenar contenido</a:t>
            </a:r>
            <a:endParaRPr lang="en-US" sz="4400" dirty="0"/>
          </a:p>
        </p:txBody>
      </p:sp>
      <p:sp>
        <p:nvSpPr>
          <p:cNvPr id="5" name="Marcador de contenido 2"/>
          <p:cNvSpPr txBox="1">
            <a:spLocks/>
          </p:cNvSpPr>
          <p:nvPr/>
        </p:nvSpPr>
        <p:spPr>
          <a:xfrm>
            <a:off x="907560" y="1932317"/>
            <a:ext cx="10385280" cy="4450353"/>
          </a:xfrm>
          <a:prstGeom prst="rect">
            <a:avLst/>
          </a:prstGeom>
        </p:spPr>
        <p:txBody>
          <a:bodyPr>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342900" indent="-342900">
              <a:spcBef>
                <a:spcPts val="600"/>
              </a:spcBef>
              <a:spcAft>
                <a:spcPts val="600"/>
              </a:spcAft>
              <a:buFont typeface="Arial" charset="0"/>
              <a:buChar char="•"/>
            </a:pPr>
            <a:r>
              <a:rPr lang="es-ES_tradnl" sz="2400" dirty="0"/>
              <a:t>Si bien las últimas dos décadas han visto una mejora dramática en la calidad y la capacidad de búsqueda de las bases de datos e índices de contenido de medios, el crecimiento de la comunicación en línea ha creado nuevas </a:t>
            </a:r>
            <a:r>
              <a:rPr lang="es-ES_tradnl" sz="2400" u="sng" dirty="0"/>
              <a:t>oportunidades</a:t>
            </a:r>
            <a:r>
              <a:rPr lang="es-ES_tradnl" sz="2400" dirty="0"/>
              <a:t> y </a:t>
            </a:r>
            <a:r>
              <a:rPr lang="es-ES_tradnl" sz="2400" u="sng" dirty="0"/>
              <a:t>desafíos</a:t>
            </a:r>
            <a:r>
              <a:rPr lang="es-ES_tradnl" sz="2400" dirty="0"/>
              <a:t> para los analistas de contenido</a:t>
            </a:r>
            <a:r>
              <a:rPr lang="es-ES_tradnl" sz="2400" dirty="0" smtClean="0"/>
              <a:t>.</a:t>
            </a:r>
          </a:p>
        </p:txBody>
      </p:sp>
    </p:spTree>
    <p:extLst>
      <p:ext uri="{BB962C8B-B14F-4D97-AF65-F5344CB8AC3E}">
        <p14:creationId xmlns:p14="http://schemas.microsoft.com/office/powerpoint/2010/main" val="876072057"/>
      </p:ext>
    </p:extLst>
  </p:cSld>
  <p:clrMapOvr>
    <a:masterClrMapping/>
  </p:clrMapOvr>
  <p:timing>
    <p:tnLst>
      <p:par>
        <p:cT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51</a:t>
            </a:fld>
            <a:endParaRPr lang="en-US" sz="1600" dirty="0"/>
          </a:p>
        </p:txBody>
      </p:sp>
      <p:sp>
        <p:nvSpPr>
          <p:cNvPr id="6" name="Título 1"/>
          <p:cNvSpPr txBox="1">
            <a:spLocks/>
          </p:cNvSpPr>
          <p:nvPr/>
        </p:nvSpPr>
        <p:spPr>
          <a:xfrm>
            <a:off x="907560" y="638181"/>
            <a:ext cx="10058400" cy="914573"/>
          </a:xfrm>
          <a:prstGeom prst="rect">
            <a:avLst/>
          </a:prstGeom>
        </p:spPr>
        <p:txBody>
          <a:bodyPr>
            <a:normAutofit fontScale="97500"/>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smtClean="0"/>
              <a:t>Herramientas</a:t>
            </a:r>
            <a:r>
              <a:rPr lang="en-US" dirty="0" smtClean="0"/>
              <a:t> de Google</a:t>
            </a:r>
            <a:endParaRPr lang="en-US" dirty="0"/>
          </a:p>
        </p:txBody>
      </p:sp>
      <p:pic>
        <p:nvPicPr>
          <p:cNvPr id="7" name="Imagen 6"/>
          <p:cNvPicPr>
            <a:picLocks noChangeAspect="1"/>
          </p:cNvPicPr>
          <p:nvPr/>
        </p:nvPicPr>
        <p:blipFill>
          <a:blip r:embed="rId3"/>
          <a:stretch>
            <a:fillRect/>
          </a:stretch>
        </p:blipFill>
        <p:spPr>
          <a:xfrm>
            <a:off x="770399" y="1552753"/>
            <a:ext cx="5740803" cy="2794959"/>
          </a:xfrm>
          <a:prstGeom prst="rect">
            <a:avLst/>
          </a:prstGeom>
        </p:spPr>
      </p:pic>
      <p:pic>
        <p:nvPicPr>
          <p:cNvPr id="9" name="Imagen 8"/>
          <p:cNvPicPr>
            <a:picLocks noChangeAspect="1"/>
          </p:cNvPicPr>
          <p:nvPr/>
        </p:nvPicPr>
        <p:blipFill>
          <a:blip r:embed="rId4"/>
          <a:stretch>
            <a:fillRect/>
          </a:stretch>
        </p:blipFill>
        <p:spPr>
          <a:xfrm>
            <a:off x="6345312" y="3036499"/>
            <a:ext cx="5431444" cy="3183144"/>
          </a:xfrm>
          <a:prstGeom prst="rect">
            <a:avLst/>
          </a:prstGeom>
        </p:spPr>
      </p:pic>
    </p:spTree>
    <p:extLst>
      <p:ext uri="{BB962C8B-B14F-4D97-AF65-F5344CB8AC3E}">
        <p14:creationId xmlns:p14="http://schemas.microsoft.com/office/powerpoint/2010/main" val="16626908"/>
      </p:ext>
    </p:extLst>
  </p:cSld>
  <p:clrMapOvr>
    <a:masterClrMapping/>
  </p:clrMapOvr>
  <p:timing>
    <p:tnLst>
      <p:par>
        <p:cT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52</a:t>
            </a:fld>
            <a:endParaRPr lang="en-US" sz="1600" dirty="0"/>
          </a:p>
        </p:txBody>
      </p:sp>
      <p:sp>
        <p:nvSpPr>
          <p:cNvPr id="8" name="Título 1"/>
          <p:cNvSpPr txBox="1">
            <a:spLocks/>
          </p:cNvSpPr>
          <p:nvPr/>
        </p:nvSpPr>
        <p:spPr>
          <a:xfrm>
            <a:off x="770399" y="595018"/>
            <a:ext cx="10325749" cy="877720"/>
          </a:xfrm>
          <a:prstGeom prst="rect">
            <a:avLst/>
          </a:prstGeom>
        </p:spPr>
        <p:txBody>
          <a:bodyPr>
            <a:normAutofit fontScale="85000" lnSpcReduction="20000"/>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s-ES" sz="4400" dirty="0"/>
              <a:t>Uso de computadoras para buscar, acceder y almacenar contenido</a:t>
            </a:r>
            <a:endParaRPr lang="en-US" sz="4400" dirty="0"/>
          </a:p>
        </p:txBody>
      </p:sp>
      <p:sp>
        <p:nvSpPr>
          <p:cNvPr id="5" name="Marcador de contenido 2"/>
          <p:cNvSpPr txBox="1">
            <a:spLocks/>
          </p:cNvSpPr>
          <p:nvPr/>
        </p:nvSpPr>
        <p:spPr>
          <a:xfrm>
            <a:off x="907560" y="1673524"/>
            <a:ext cx="10385280" cy="4709146"/>
          </a:xfrm>
          <a:prstGeom prst="rect">
            <a:avLst/>
          </a:prstGeom>
        </p:spPr>
        <p:txBody>
          <a:bodyPr>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342900" indent="-342900">
              <a:spcBef>
                <a:spcPts val="600"/>
              </a:spcBef>
              <a:spcAft>
                <a:spcPts val="600"/>
              </a:spcAft>
              <a:buFont typeface="Arial" charset="0"/>
              <a:buChar char="•"/>
            </a:pPr>
            <a:r>
              <a:rPr lang="es-ES_tradnl" sz="2400" dirty="0"/>
              <a:t>Considere el sitio web de la campaña de un candidato político (</a:t>
            </a:r>
            <a:r>
              <a:rPr lang="es-ES_tradnl" sz="2400" dirty="0" err="1"/>
              <a:t>Druckman</a:t>
            </a:r>
            <a:r>
              <a:rPr lang="es-ES_tradnl" sz="2400" dirty="0"/>
              <a:t>, </a:t>
            </a:r>
            <a:r>
              <a:rPr lang="es-ES_tradnl" sz="2400" dirty="0" err="1"/>
              <a:t>Kifer</a:t>
            </a:r>
            <a:r>
              <a:rPr lang="es-ES_tradnl" sz="2400" dirty="0"/>
              <a:t> y </a:t>
            </a:r>
            <a:r>
              <a:rPr lang="es-ES_tradnl" sz="2400" dirty="0" err="1"/>
              <a:t>Parkin</a:t>
            </a:r>
            <a:r>
              <a:rPr lang="es-ES_tradnl" sz="2400" dirty="0"/>
              <a:t>, 2010; </a:t>
            </a:r>
            <a:r>
              <a:rPr lang="es-ES_tradnl" sz="2400" dirty="0" err="1"/>
              <a:t>Wicks</a:t>
            </a:r>
            <a:r>
              <a:rPr lang="es-ES_tradnl" sz="2400" dirty="0"/>
              <a:t> y </a:t>
            </a:r>
            <a:r>
              <a:rPr lang="es-ES_tradnl" sz="2400" dirty="0" err="1"/>
              <a:t>Souley</a:t>
            </a:r>
            <a:r>
              <a:rPr lang="es-ES_tradnl" sz="2400" dirty="0"/>
              <a:t>, 2003), la página de inicio de un periódico en línea (</a:t>
            </a:r>
            <a:r>
              <a:rPr lang="es-ES_tradnl" sz="2400" dirty="0" err="1"/>
              <a:t>Lacy</a:t>
            </a:r>
            <a:r>
              <a:rPr lang="es-ES_tradnl" sz="2400" dirty="0"/>
              <a:t>, </a:t>
            </a:r>
            <a:r>
              <a:rPr lang="es-ES_tradnl" sz="2400" dirty="0" err="1"/>
              <a:t>Duffy</a:t>
            </a:r>
            <a:r>
              <a:rPr lang="es-ES_tradnl" sz="2400" dirty="0"/>
              <a:t>, </a:t>
            </a:r>
            <a:r>
              <a:rPr lang="es-ES_tradnl" sz="2400" dirty="0" err="1"/>
              <a:t>Riffe</a:t>
            </a:r>
            <a:r>
              <a:rPr lang="es-ES_tradnl" sz="2400" dirty="0"/>
              <a:t>, </a:t>
            </a:r>
            <a:r>
              <a:rPr lang="es-ES_tradnl" sz="2400" dirty="0" err="1"/>
              <a:t>Thorson</a:t>
            </a:r>
            <a:r>
              <a:rPr lang="es-ES_tradnl" sz="2400" dirty="0"/>
              <a:t> y Fleming, 2010), un blog político (</a:t>
            </a:r>
            <a:r>
              <a:rPr lang="es-ES_tradnl" sz="2400" dirty="0" err="1"/>
              <a:t>Leccese</a:t>
            </a:r>
            <a:r>
              <a:rPr lang="es-ES_tradnl" sz="2400" dirty="0"/>
              <a:t>, 2009), o incluso la página de inicio personal de un individuo (</a:t>
            </a:r>
            <a:r>
              <a:rPr lang="es-ES_tradnl" sz="2400" dirty="0" err="1"/>
              <a:t>Papacharissi</a:t>
            </a:r>
            <a:r>
              <a:rPr lang="es-ES_tradnl" sz="2400" dirty="0"/>
              <a:t>, 2002). </a:t>
            </a:r>
          </a:p>
          <a:p>
            <a:pPr marL="342900" indent="-342900">
              <a:spcBef>
                <a:spcPts val="600"/>
              </a:spcBef>
              <a:spcAft>
                <a:spcPts val="600"/>
              </a:spcAft>
              <a:buFont typeface="Arial" charset="0"/>
              <a:buChar char="•"/>
            </a:pPr>
            <a:r>
              <a:rPr lang="es-ES_tradnl" sz="2400" dirty="0"/>
              <a:t>Estas páginas web pueden actualizarse regularmente (como en la rueda de prensa diaria de un candidato), de forma continua (como en la actualización del periódico de su historia principal), o raramente (como en una página web personal). Además, los sitios web difieren en los niveles de interactividad (por ejemplo, algunos son análogos a un "megáfono" de un solo sentido, mientras que otros invitan respuestas y otros permiten que los visitantes inicien temas).</a:t>
            </a:r>
            <a:endParaRPr lang="es-ES" sz="2400" dirty="0"/>
          </a:p>
        </p:txBody>
      </p:sp>
    </p:spTree>
    <p:extLst>
      <p:ext uri="{BB962C8B-B14F-4D97-AF65-F5344CB8AC3E}">
        <p14:creationId xmlns:p14="http://schemas.microsoft.com/office/powerpoint/2010/main" val="849966489"/>
      </p:ext>
    </p:extLst>
  </p:cSld>
  <p:clrMapOvr>
    <a:masterClrMapping/>
  </p:clrMapOvr>
  <p:timing>
    <p:tnLst>
      <p:par>
        <p:cT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53</a:t>
            </a:fld>
            <a:endParaRPr lang="en-US" sz="1600" dirty="0"/>
          </a:p>
        </p:txBody>
      </p:sp>
      <p:sp>
        <p:nvSpPr>
          <p:cNvPr id="8" name="Título 1"/>
          <p:cNvSpPr txBox="1">
            <a:spLocks/>
          </p:cNvSpPr>
          <p:nvPr/>
        </p:nvSpPr>
        <p:spPr>
          <a:xfrm>
            <a:off x="770399" y="595018"/>
            <a:ext cx="10325749" cy="877720"/>
          </a:xfrm>
          <a:prstGeom prst="rect">
            <a:avLst/>
          </a:prstGeom>
        </p:spPr>
        <p:txBody>
          <a:bodyPr>
            <a:normAutofit fontScale="85000" lnSpcReduction="20000"/>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s-ES" sz="4400" dirty="0"/>
              <a:t>Uso de computadoras para buscar, acceder y almacenar contenido</a:t>
            </a:r>
            <a:endParaRPr lang="en-US" sz="4400" dirty="0"/>
          </a:p>
        </p:txBody>
      </p:sp>
      <p:sp>
        <p:nvSpPr>
          <p:cNvPr id="5" name="Marcador de contenido 2"/>
          <p:cNvSpPr txBox="1">
            <a:spLocks/>
          </p:cNvSpPr>
          <p:nvPr/>
        </p:nvSpPr>
        <p:spPr>
          <a:xfrm>
            <a:off x="907560" y="1673524"/>
            <a:ext cx="10385280" cy="4709146"/>
          </a:xfrm>
          <a:prstGeom prst="rect">
            <a:avLst/>
          </a:prstGeom>
        </p:spPr>
        <p:txBody>
          <a:bodyPr>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342900" indent="-342900">
              <a:spcBef>
                <a:spcPts val="600"/>
              </a:spcBef>
              <a:spcAft>
                <a:spcPts val="600"/>
              </a:spcAft>
              <a:buFont typeface="Arial" charset="0"/>
              <a:buChar char="•"/>
            </a:pPr>
            <a:r>
              <a:rPr lang="es-ES_tradnl" sz="2400" dirty="0"/>
              <a:t>Al igual que el software de captura de pantalla, hay una variedad de otras aplicaciones informáticas disponibles para capturar contenido multimedia en tiempo real. Varían en precio y función; </a:t>
            </a:r>
            <a:r>
              <a:rPr lang="es-ES_tradnl" sz="2400" dirty="0" smtClean="0"/>
              <a:t>por </a:t>
            </a:r>
            <a:r>
              <a:rPr lang="es-ES_tradnl" sz="2400" dirty="0"/>
              <a:t>ejemplo, </a:t>
            </a:r>
            <a:r>
              <a:rPr lang="es-ES_tradnl" sz="2400" dirty="0" err="1" smtClean="0"/>
              <a:t>Snapstream</a:t>
            </a:r>
            <a:r>
              <a:rPr lang="es-ES_tradnl" sz="2400" dirty="0"/>
              <a:t> (https://</a:t>
            </a:r>
            <a:r>
              <a:rPr lang="es-ES_tradnl" sz="2400" dirty="0" err="1"/>
              <a:t>www.snapstream.com</a:t>
            </a:r>
            <a:r>
              <a:rPr lang="es-ES_tradnl" sz="2400" dirty="0"/>
              <a:t>) </a:t>
            </a:r>
            <a:r>
              <a:rPr lang="es-ES_tradnl" sz="2400" dirty="0"/>
              <a:t>surgió a mediados de 2007 y permite a las organizaciones o investigadores capturar contenido de televisión en tiempo real de hasta diez fuentes simultáneamente, guardándolo en forma digital para luego buscar palabras clave</a:t>
            </a:r>
            <a:r>
              <a:rPr lang="es-ES_tradnl" sz="2400" dirty="0" smtClean="0"/>
              <a:t>.</a:t>
            </a:r>
          </a:p>
          <a:p>
            <a:pPr marL="342900" indent="-342900">
              <a:spcBef>
                <a:spcPts val="600"/>
              </a:spcBef>
              <a:spcAft>
                <a:spcPts val="600"/>
              </a:spcAft>
              <a:buFont typeface="Arial" charset="0"/>
              <a:buChar char="•"/>
            </a:pPr>
            <a:r>
              <a:rPr lang="es-ES_tradnl" sz="2400" dirty="0" smtClean="0"/>
              <a:t>Los </a:t>
            </a:r>
            <a:r>
              <a:rPr lang="es-ES_tradnl" sz="2400" dirty="0"/>
              <a:t>esfuerzos para capturar contenido de las redes sociales como Twitter o Facebook pueden involucrar problemas similares: el contenido cambia muy rápidamente y, según el diseño del estudio, el tamaño del conjunto de datos sin procesar puede ser inmenso, por lo que la capacidad de almacenamiento y administración se convierte en una preocupación importante. </a:t>
            </a:r>
            <a:endParaRPr lang="es-ES" sz="2400" dirty="0"/>
          </a:p>
        </p:txBody>
      </p:sp>
    </p:spTree>
    <p:extLst>
      <p:ext uri="{BB962C8B-B14F-4D97-AF65-F5344CB8AC3E}">
        <p14:creationId xmlns:p14="http://schemas.microsoft.com/office/powerpoint/2010/main" val="155502215"/>
      </p:ext>
    </p:extLst>
  </p:cSld>
  <p:clrMapOvr>
    <a:masterClrMapping/>
  </p:clrMapOvr>
  <p:timing>
    <p:tnLst>
      <p:par>
        <p:cTn id="1" dur="indefinite" restart="never" nodeType="tmRoot"/>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54</a:t>
            </a:fld>
            <a:endParaRPr lang="en-US" sz="1600" dirty="0"/>
          </a:p>
        </p:txBody>
      </p:sp>
      <p:sp>
        <p:nvSpPr>
          <p:cNvPr id="8" name="Título 1"/>
          <p:cNvSpPr txBox="1">
            <a:spLocks/>
          </p:cNvSpPr>
          <p:nvPr/>
        </p:nvSpPr>
        <p:spPr>
          <a:xfrm>
            <a:off x="770399" y="595018"/>
            <a:ext cx="10325749" cy="877720"/>
          </a:xfrm>
          <a:prstGeom prst="rect">
            <a:avLst/>
          </a:prstGeom>
        </p:spPr>
        <p:txBody>
          <a:bodyPr>
            <a:normAutofit fontScale="85000" lnSpcReduction="20000"/>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s-ES" sz="4400" dirty="0"/>
              <a:t>Uso de computadoras para buscar, acceder y almacenar contenido</a:t>
            </a:r>
            <a:endParaRPr lang="en-US" sz="4400" dirty="0"/>
          </a:p>
        </p:txBody>
      </p:sp>
      <p:sp>
        <p:nvSpPr>
          <p:cNvPr id="5" name="Marcador de contenido 2"/>
          <p:cNvSpPr txBox="1">
            <a:spLocks/>
          </p:cNvSpPr>
          <p:nvPr/>
        </p:nvSpPr>
        <p:spPr>
          <a:xfrm>
            <a:off x="907560" y="1673524"/>
            <a:ext cx="10385280" cy="4709146"/>
          </a:xfrm>
          <a:prstGeom prst="rect">
            <a:avLst/>
          </a:prstGeom>
        </p:spPr>
        <p:txBody>
          <a:bodyPr>
            <a:normAutofit lnSpcReduction="10000"/>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342900" indent="-342900">
              <a:spcBef>
                <a:spcPts val="600"/>
              </a:spcBef>
              <a:spcAft>
                <a:spcPts val="600"/>
              </a:spcAft>
              <a:buFont typeface="Arial" charset="0"/>
              <a:buChar char="•"/>
            </a:pPr>
            <a:r>
              <a:rPr lang="es-ES_tradnl" sz="2400" dirty="0" err="1"/>
              <a:t>Pappacharissi</a:t>
            </a:r>
            <a:r>
              <a:rPr lang="es-ES_tradnl" sz="2400" dirty="0"/>
              <a:t> y de </a:t>
            </a:r>
            <a:r>
              <a:rPr lang="es-ES_tradnl" sz="2400" dirty="0" err="1"/>
              <a:t>Farima</a:t>
            </a:r>
            <a:r>
              <a:rPr lang="es-ES_tradnl" sz="2400" dirty="0"/>
              <a:t> Oliveira (2012) estudiaron el contenido de Twitter durante el levantamiento de Egipto en enero de 2011. Usando una herramienta en línea llamada </a:t>
            </a:r>
            <a:r>
              <a:rPr lang="es-ES_tradnl" sz="2400" dirty="0" err="1"/>
              <a:t>Twapperkeeper</a:t>
            </a:r>
            <a:r>
              <a:rPr lang="es-ES_tradnl" sz="2400" dirty="0"/>
              <a:t> </a:t>
            </a:r>
            <a:r>
              <a:rPr lang="es-ES_tradnl" sz="2400" i="1" dirty="0"/>
              <a:t>disponible en ese momento</a:t>
            </a:r>
            <a:r>
              <a:rPr lang="es-ES_tradnl" sz="2400" dirty="0"/>
              <a:t>, recolectaron 1.5 millones de tweets, un poco más de lo que incluso el estudiante graduado más ansioso podría codificar. Después de examinar las frecuencias de 1.1 millones de tweets no escritos en árabe, obtuvieron una muestra representativa de 9,000 tweets y utilizaron análisis de texto computarizados para identificar las palabras más importantes o influyentes y sus vínculos</a:t>
            </a:r>
            <a:r>
              <a:rPr lang="es-ES_tradnl" sz="2400" dirty="0" smtClean="0"/>
              <a:t>.</a:t>
            </a:r>
          </a:p>
          <a:p>
            <a:pPr marL="342900" indent="-342900">
              <a:spcBef>
                <a:spcPts val="600"/>
              </a:spcBef>
              <a:spcAft>
                <a:spcPts val="600"/>
              </a:spcAft>
              <a:buFont typeface="Arial" charset="0"/>
              <a:buChar char="•"/>
            </a:pPr>
            <a:r>
              <a:rPr lang="es-ES_tradnl" sz="2400" dirty="0"/>
              <a:t>Otros académicos han creado sus propias herramientas para la captura y gestión de datos. Trabajando con 60,000 tweets por un periodista que cubría el levantamiento, Hermida, Lewis y </a:t>
            </a:r>
            <a:r>
              <a:rPr lang="es-ES_tradnl" sz="2400" dirty="0" err="1"/>
              <a:t>Zamith</a:t>
            </a:r>
            <a:r>
              <a:rPr lang="es-ES_tradnl" sz="2400" dirty="0"/>
              <a:t> (en prensa; Lewis, </a:t>
            </a:r>
            <a:r>
              <a:rPr lang="es-ES_tradnl" sz="2400" dirty="0" err="1"/>
              <a:t>Zamith</a:t>
            </a:r>
            <a:r>
              <a:rPr lang="es-ES_tradnl" sz="2400" dirty="0"/>
              <a:t> y Hermida, 2013) utilizaron el lenguaje de programación Python y una interfaz de codificación basada en la web, junto con software estadístico y de hoja de cálculo para </a:t>
            </a:r>
            <a:r>
              <a:rPr lang="es-ES_tradnl" sz="2400" dirty="0" smtClean="0"/>
              <a:t>obtener, analizar </a:t>
            </a:r>
            <a:r>
              <a:rPr lang="es-ES_tradnl" sz="2400" dirty="0"/>
              <a:t>e </a:t>
            </a:r>
            <a:r>
              <a:rPr lang="es-ES_tradnl" sz="2400" dirty="0" smtClean="0"/>
              <a:t>interpretar el </a:t>
            </a:r>
            <a:r>
              <a:rPr lang="es-ES_tradnl" sz="2400" dirty="0"/>
              <a:t>conjunto de </a:t>
            </a:r>
            <a:r>
              <a:rPr lang="es-ES_tradnl" sz="2400" dirty="0" smtClean="0"/>
              <a:t>datos</a:t>
            </a:r>
            <a:r>
              <a:rPr lang="es-ES_tradnl" sz="2400" dirty="0"/>
              <a:t>.</a:t>
            </a:r>
            <a:endParaRPr lang="es-ES" sz="2400" dirty="0"/>
          </a:p>
        </p:txBody>
      </p:sp>
    </p:spTree>
    <p:extLst>
      <p:ext uri="{BB962C8B-B14F-4D97-AF65-F5344CB8AC3E}">
        <p14:creationId xmlns:p14="http://schemas.microsoft.com/office/powerpoint/2010/main" val="1818944810"/>
      </p:ext>
    </p:extLst>
  </p:cSld>
  <p:clrMapOvr>
    <a:masterClrMapping/>
  </p:clrMapOvr>
  <p:timing>
    <p:tnLst>
      <p:par>
        <p:cTn id="1" dur="indefinite" restart="never" nodeType="tmRoot"/>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55</a:t>
            </a:fld>
            <a:endParaRPr lang="en-US" sz="1600" dirty="0"/>
          </a:p>
        </p:txBody>
      </p:sp>
      <p:sp>
        <p:nvSpPr>
          <p:cNvPr id="8" name="Título 1"/>
          <p:cNvSpPr txBox="1">
            <a:spLocks/>
          </p:cNvSpPr>
          <p:nvPr/>
        </p:nvSpPr>
        <p:spPr>
          <a:xfrm>
            <a:off x="770399" y="595018"/>
            <a:ext cx="10325749" cy="877720"/>
          </a:xfrm>
          <a:prstGeom prst="rect">
            <a:avLst/>
          </a:prstGeom>
        </p:spPr>
        <p:txBody>
          <a:bodyPr>
            <a:normAutofit fontScale="85000" lnSpcReduction="20000"/>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s-ES" sz="4400" dirty="0"/>
              <a:t>Uso de computadoras para buscar, acceder y almacenar contenido</a:t>
            </a:r>
            <a:endParaRPr lang="en-US" sz="4400" dirty="0"/>
          </a:p>
        </p:txBody>
      </p:sp>
      <p:sp>
        <p:nvSpPr>
          <p:cNvPr id="5" name="Marcador de contenido 2"/>
          <p:cNvSpPr txBox="1">
            <a:spLocks/>
          </p:cNvSpPr>
          <p:nvPr/>
        </p:nvSpPr>
        <p:spPr>
          <a:xfrm>
            <a:off x="603849" y="1673524"/>
            <a:ext cx="10990053" cy="4709146"/>
          </a:xfrm>
          <a:prstGeom prst="rect">
            <a:avLst/>
          </a:prstGeom>
        </p:spPr>
        <p:txBody>
          <a:bodyPr>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342900" indent="-342900">
              <a:spcBef>
                <a:spcPts val="600"/>
              </a:spcBef>
              <a:spcAft>
                <a:spcPts val="600"/>
              </a:spcAft>
              <a:buFont typeface="Arial" charset="0"/>
              <a:buChar char="•"/>
            </a:pPr>
            <a:r>
              <a:rPr lang="es-ES_tradnl" sz="2400" dirty="0"/>
              <a:t>Si bien el acceso, la clasificación, la manipulación y el almacenamiento son preocupaciones con "Big Data" de fuentes como las redes sociales, aunque no son insuperables dados los continuos desarrollos en el almacenamiento y las opciones de programación de código abierto, los analistas de contenido deben someter dichos datos al escrutinio y a los "tradicionales" estándares para muestreo y validez (</a:t>
            </a:r>
            <a:r>
              <a:rPr lang="es-ES_tradnl" sz="2400" dirty="0" err="1"/>
              <a:t>Herring</a:t>
            </a:r>
            <a:r>
              <a:rPr lang="es-ES_tradnl" sz="2400" dirty="0"/>
              <a:t>, 2010; </a:t>
            </a:r>
            <a:r>
              <a:rPr lang="es-ES_tradnl" sz="2400" dirty="0" err="1"/>
              <a:t>Mazur</a:t>
            </a:r>
            <a:r>
              <a:rPr lang="es-ES_tradnl" sz="2400" dirty="0"/>
              <a:t>, 2010</a:t>
            </a:r>
            <a:r>
              <a:rPr lang="es-ES_tradnl" sz="2400" dirty="0" smtClean="0"/>
              <a:t>).</a:t>
            </a:r>
          </a:p>
          <a:p>
            <a:pPr marL="342900" indent="-342900">
              <a:spcBef>
                <a:spcPts val="600"/>
              </a:spcBef>
              <a:spcAft>
                <a:spcPts val="600"/>
              </a:spcAft>
              <a:buFont typeface="Arial" charset="0"/>
              <a:buChar char="•"/>
            </a:pPr>
            <a:r>
              <a:rPr lang="es-ES_tradnl" sz="2400" dirty="0" smtClean="0"/>
              <a:t>El </a:t>
            </a:r>
            <a:r>
              <a:rPr lang="es-ES_tradnl" sz="2400" dirty="0"/>
              <a:t>universo de publicaciones o tweets es prácticamente ilimitado e incognoscible e inherentemente inestable en el tiempo; el contenido no relacionado puede ser mal identificado; y la información contextual está ausente (</a:t>
            </a:r>
            <a:r>
              <a:rPr lang="es-ES_tradnl" sz="2400" dirty="0" err="1"/>
              <a:t>Boyd</a:t>
            </a:r>
            <a:r>
              <a:rPr lang="es-ES_tradnl" sz="2400" dirty="0"/>
              <a:t> y Crawford, 2012), una ausencia que aumenta la probabilidad de identificación errónea. Agregue a esto la falta de indexación; la brevedad de los tweets y las preguntas sobre el origen del contenido de las redes sociales (¿tweets o </a:t>
            </a:r>
            <a:r>
              <a:rPr lang="es-ES_tradnl" sz="2400" dirty="0" err="1"/>
              <a:t>retweets</a:t>
            </a:r>
            <a:r>
              <a:rPr lang="es-ES_tradnl" sz="2400" dirty="0"/>
              <a:t>?); y anonimato (</a:t>
            </a:r>
            <a:r>
              <a:rPr lang="es-ES_tradnl" sz="2400" dirty="0" err="1"/>
              <a:t>Murthy</a:t>
            </a:r>
            <a:r>
              <a:rPr lang="es-ES_tradnl" sz="2400" dirty="0"/>
              <a:t>, 2008; </a:t>
            </a:r>
            <a:r>
              <a:rPr lang="es-ES_tradnl" sz="2400" dirty="0" err="1"/>
              <a:t>Orgad</a:t>
            </a:r>
            <a:r>
              <a:rPr lang="es-ES_tradnl" sz="2400" dirty="0"/>
              <a:t>, 2009; </a:t>
            </a:r>
            <a:r>
              <a:rPr lang="es-ES_tradnl" sz="2400" dirty="0" err="1"/>
              <a:t>Utz</a:t>
            </a:r>
            <a:r>
              <a:rPr lang="es-ES_tradnl" sz="2400" dirty="0"/>
              <a:t>, 2010). </a:t>
            </a:r>
            <a:endParaRPr lang="es-ES" sz="2400" dirty="0"/>
          </a:p>
        </p:txBody>
      </p:sp>
    </p:spTree>
    <p:extLst>
      <p:ext uri="{BB962C8B-B14F-4D97-AF65-F5344CB8AC3E}">
        <p14:creationId xmlns:p14="http://schemas.microsoft.com/office/powerpoint/2010/main" val="116079120"/>
      </p:ext>
    </p:extLst>
  </p:cSld>
  <p:clrMapOvr>
    <a:masterClrMapping/>
  </p:clrMapOvr>
  <p:timing>
    <p:tnLst>
      <p:par>
        <p:cTn id="1" dur="indefinite" restart="never" nodeType="tmRoot"/>
      </p:par>
    </p:tn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56</a:t>
            </a:fld>
            <a:endParaRPr lang="en-US" sz="1600" dirty="0"/>
          </a:p>
        </p:txBody>
      </p:sp>
      <p:sp>
        <p:nvSpPr>
          <p:cNvPr id="8" name="Título 1"/>
          <p:cNvSpPr txBox="1">
            <a:spLocks/>
          </p:cNvSpPr>
          <p:nvPr/>
        </p:nvSpPr>
        <p:spPr>
          <a:xfrm>
            <a:off x="770399" y="595018"/>
            <a:ext cx="10325749" cy="877720"/>
          </a:xfrm>
          <a:prstGeom prst="rect">
            <a:avLst/>
          </a:prstGeom>
        </p:spPr>
        <p:txBody>
          <a:bodyPr>
            <a:normAutofit fontScale="85000" lnSpcReduction="20000"/>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s-ES" sz="4400" dirty="0"/>
              <a:t>Uso de computadoras para buscar, acceder y almacenar contenido</a:t>
            </a:r>
            <a:endParaRPr lang="en-US" sz="4400" dirty="0"/>
          </a:p>
        </p:txBody>
      </p:sp>
      <p:sp>
        <p:nvSpPr>
          <p:cNvPr id="5" name="Marcador de contenido 2"/>
          <p:cNvSpPr txBox="1">
            <a:spLocks/>
          </p:cNvSpPr>
          <p:nvPr/>
        </p:nvSpPr>
        <p:spPr>
          <a:xfrm>
            <a:off x="770399" y="1742535"/>
            <a:ext cx="10385280" cy="3915515"/>
          </a:xfrm>
          <a:prstGeom prst="rect">
            <a:avLst/>
          </a:prstGeom>
        </p:spPr>
        <p:txBody>
          <a:bodyPr>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342900" indent="-342900">
              <a:spcBef>
                <a:spcPts val="600"/>
              </a:spcBef>
              <a:spcAft>
                <a:spcPts val="600"/>
              </a:spcAft>
              <a:buFont typeface="Arial" charset="0"/>
              <a:buChar char="•"/>
            </a:pPr>
            <a:r>
              <a:rPr lang="es-ES_tradnl" sz="2400" dirty="0"/>
              <a:t>Se nos recuerda la advertencia (</a:t>
            </a:r>
            <a:r>
              <a:rPr lang="es-ES_tradnl" sz="2400" dirty="0" err="1"/>
              <a:t>Mahrt</a:t>
            </a:r>
            <a:r>
              <a:rPr lang="es-ES_tradnl" sz="2400" dirty="0"/>
              <a:t> y </a:t>
            </a:r>
            <a:r>
              <a:rPr lang="es-ES_tradnl" sz="2400" dirty="0" err="1"/>
              <a:t>Scharkow</a:t>
            </a:r>
            <a:r>
              <a:rPr lang="es-ES_tradnl" sz="2400" dirty="0"/>
              <a:t>, 2013) de que "los investigadores deben considerar si el análisis de grandes cantidades de datos está teóricamente justificado, dado que su validez y alcance pueden ser limitados" (p. 20).</a:t>
            </a:r>
            <a:endParaRPr lang="es-ES" sz="2400" dirty="0"/>
          </a:p>
        </p:txBody>
      </p:sp>
      <p:pic>
        <p:nvPicPr>
          <p:cNvPr id="3" name="Imagen 2"/>
          <p:cNvPicPr>
            <a:picLocks noChangeAspect="1"/>
          </p:cNvPicPr>
          <p:nvPr/>
        </p:nvPicPr>
        <p:blipFill>
          <a:blip r:embed="rId3"/>
          <a:stretch>
            <a:fillRect/>
          </a:stretch>
        </p:blipFill>
        <p:spPr>
          <a:xfrm>
            <a:off x="4593461" y="2875313"/>
            <a:ext cx="6144150" cy="3593621"/>
          </a:xfrm>
          <a:prstGeom prst="rect">
            <a:avLst/>
          </a:prstGeom>
        </p:spPr>
      </p:pic>
    </p:spTree>
    <p:extLst>
      <p:ext uri="{BB962C8B-B14F-4D97-AF65-F5344CB8AC3E}">
        <p14:creationId xmlns:p14="http://schemas.microsoft.com/office/powerpoint/2010/main" val="716949303"/>
      </p:ext>
    </p:extLst>
  </p:cSld>
  <p:clrMapOvr>
    <a:masterClrMapping/>
  </p:clrMapOvr>
  <p:timing>
    <p:tnLst>
      <p:par>
        <p:cTn id="1" dur="indefinite" restart="never" nodeType="tmRoot"/>
      </p:par>
    </p:tn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57</a:t>
            </a:fld>
            <a:endParaRPr lang="en-US" sz="1600" dirty="0"/>
          </a:p>
        </p:txBody>
      </p:sp>
      <p:sp>
        <p:nvSpPr>
          <p:cNvPr id="8" name="Título 1"/>
          <p:cNvSpPr txBox="1">
            <a:spLocks/>
          </p:cNvSpPr>
          <p:nvPr/>
        </p:nvSpPr>
        <p:spPr>
          <a:xfrm>
            <a:off x="770399" y="595018"/>
            <a:ext cx="10325749" cy="877720"/>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s-ES" sz="4400" dirty="0"/>
              <a:t>Tipos de análisis de contenido informático</a:t>
            </a:r>
            <a:endParaRPr lang="en-US" sz="4400" dirty="0"/>
          </a:p>
        </p:txBody>
      </p:sp>
      <p:sp>
        <p:nvSpPr>
          <p:cNvPr id="5" name="Marcador de contenido 2"/>
          <p:cNvSpPr txBox="1">
            <a:spLocks/>
          </p:cNvSpPr>
          <p:nvPr/>
        </p:nvSpPr>
        <p:spPr>
          <a:xfrm>
            <a:off x="907560" y="1673524"/>
            <a:ext cx="10385280" cy="4709146"/>
          </a:xfrm>
          <a:prstGeom prst="rect">
            <a:avLst/>
          </a:prstGeom>
        </p:spPr>
        <p:txBody>
          <a:bodyPr>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342900" indent="-342900">
              <a:spcBef>
                <a:spcPts val="600"/>
              </a:spcBef>
              <a:spcAft>
                <a:spcPts val="600"/>
              </a:spcAft>
              <a:buFont typeface="Arial" charset="0"/>
              <a:buChar char="•"/>
            </a:pPr>
            <a:r>
              <a:rPr lang="es-ES_tradnl" sz="2400" dirty="0"/>
              <a:t>El análisis de contenido computarizado parece caer en un puñado de categorías: conteo de palabras, palabras clave en contexto (KWIC) y concordancias, diccionarios, estructura del lenguaje y legibilidad. </a:t>
            </a:r>
            <a:endParaRPr lang="es-ES_tradnl" sz="2400" dirty="0" smtClean="0"/>
          </a:p>
          <a:p>
            <a:pPr marL="342900" indent="-342900">
              <a:spcBef>
                <a:spcPts val="600"/>
              </a:spcBef>
              <a:spcAft>
                <a:spcPts val="600"/>
              </a:spcAft>
              <a:buFont typeface="Arial" charset="0"/>
              <a:buChar char="•"/>
            </a:pPr>
            <a:r>
              <a:rPr lang="es-ES_tradnl" sz="2400" b="1" dirty="0" smtClean="0"/>
              <a:t>Recuentos </a:t>
            </a:r>
            <a:r>
              <a:rPr lang="es-ES_tradnl" sz="2400" b="1" dirty="0"/>
              <a:t>de palabras:</a:t>
            </a:r>
            <a:r>
              <a:rPr lang="es-ES_tradnl" sz="2400" dirty="0"/>
              <a:t> la forma más simple de análisis de contenido informático consiste en contar palabras. Una computadora identifica todas las palabras usadas en una colección de texto y cuántas veces se usa cada una. La lista resultante puede ordenar palabras por la frecuencia de aparición. La comparación de listas permite la inferencia sobre los creadores del contenido. Weber (1990), por ejemplo, comparó listas de palabras de las plataformas demócrata y republicana en 1976 y 1980 para examinar las preocupaciones de los partidos. El ejército y la defensa ocuparon un lugar más alto en la plataforma republicana de 1980. </a:t>
            </a:r>
            <a:endParaRPr lang="es-ES" sz="2400" dirty="0"/>
          </a:p>
        </p:txBody>
      </p:sp>
    </p:spTree>
    <p:extLst>
      <p:ext uri="{BB962C8B-B14F-4D97-AF65-F5344CB8AC3E}">
        <p14:creationId xmlns:p14="http://schemas.microsoft.com/office/powerpoint/2010/main" val="645238887"/>
      </p:ext>
    </p:extLst>
  </p:cSld>
  <p:clrMapOvr>
    <a:masterClrMapping/>
  </p:clrMapOvr>
  <p:timing>
    <p:tnLst>
      <p:par>
        <p:cTn id="1" dur="indefinite" restart="never" nodeType="tmRoot"/>
      </p:par>
    </p:tn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58</a:t>
            </a:fld>
            <a:endParaRPr lang="en-US" sz="1600" dirty="0"/>
          </a:p>
        </p:txBody>
      </p:sp>
      <p:sp>
        <p:nvSpPr>
          <p:cNvPr id="8" name="Título 1"/>
          <p:cNvSpPr txBox="1">
            <a:spLocks/>
          </p:cNvSpPr>
          <p:nvPr/>
        </p:nvSpPr>
        <p:spPr>
          <a:xfrm>
            <a:off x="770399" y="595018"/>
            <a:ext cx="10325749" cy="877720"/>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s-ES" sz="4400" dirty="0"/>
              <a:t>Tipos de análisis de contenido informático</a:t>
            </a:r>
            <a:endParaRPr lang="en-US" sz="4400" dirty="0"/>
          </a:p>
        </p:txBody>
      </p:sp>
      <p:sp>
        <p:nvSpPr>
          <p:cNvPr id="5" name="Marcador de contenido 2"/>
          <p:cNvSpPr txBox="1">
            <a:spLocks/>
          </p:cNvSpPr>
          <p:nvPr/>
        </p:nvSpPr>
        <p:spPr>
          <a:xfrm>
            <a:off x="907560" y="1673524"/>
            <a:ext cx="10385280" cy="4709146"/>
          </a:xfrm>
          <a:prstGeom prst="rect">
            <a:avLst/>
          </a:prstGeom>
        </p:spPr>
        <p:txBody>
          <a:bodyPr>
            <a:normAutofit fontScale="92500" lnSpcReduction="10000"/>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342900" indent="-342900">
              <a:spcBef>
                <a:spcPts val="600"/>
              </a:spcBef>
              <a:spcAft>
                <a:spcPts val="600"/>
              </a:spcAft>
              <a:buFont typeface="Arial" charset="0"/>
              <a:buChar char="•"/>
            </a:pPr>
            <a:r>
              <a:rPr lang="es-ES_tradnl" sz="2400" dirty="0"/>
              <a:t>El análisis de contenido de conteo de palabras es rápido y puede generar inferencias sobre los creadores de contenido, pero al eliminar palabras de su contexto, tal búsqueda puede incluso no describir bien el contenido de interés a partir del cual se debe hacer la inferencia. </a:t>
            </a:r>
            <a:endParaRPr lang="es-ES_tradnl" sz="2400" dirty="0" smtClean="0"/>
          </a:p>
          <a:p>
            <a:pPr marL="342900" indent="-342900">
              <a:spcBef>
                <a:spcPts val="600"/>
              </a:spcBef>
              <a:spcAft>
                <a:spcPts val="600"/>
              </a:spcAft>
              <a:buFont typeface="Arial" charset="0"/>
              <a:buChar char="•"/>
            </a:pPr>
            <a:r>
              <a:rPr lang="es-ES_tradnl" sz="2400" dirty="0" smtClean="0"/>
              <a:t>Para </a:t>
            </a:r>
            <a:r>
              <a:rPr lang="es-ES_tradnl" sz="2400" dirty="0"/>
              <a:t>un ejercicio de clase, uno de los autores invitó a los estudiantes a comparar el contenido de ocho diarios utilizando un solo término de búsqueda y contando el número de palabras "aciertos" logrados; el término de búsqueda fue </a:t>
            </a:r>
            <a:r>
              <a:rPr lang="es-ES_tradnl" sz="2400" b="1" dirty="0" err="1" smtClean="0">
                <a:solidFill>
                  <a:schemeClr val="accent5">
                    <a:lumMod val="75000"/>
                  </a:schemeClr>
                </a:solidFill>
              </a:rPr>
              <a:t>inmigr</a:t>
            </a:r>
            <a:r>
              <a:rPr lang="es-ES_tradnl" sz="2400" b="1" dirty="0" smtClean="0">
                <a:solidFill>
                  <a:schemeClr val="accent5">
                    <a:lumMod val="75000"/>
                  </a:schemeClr>
                </a:solidFill>
              </a:rPr>
              <a:t>*</a:t>
            </a:r>
            <a:r>
              <a:rPr lang="es-ES_tradnl" sz="2400" dirty="0" smtClean="0"/>
              <a:t> </a:t>
            </a:r>
            <a:r>
              <a:rPr lang="es-ES_tradnl" sz="2400" dirty="0"/>
              <a:t>(el asterisco denota un "comodín" que puede ubicar a "inmigrante", "inmigración", "inmigrante legal", "inmigrante ilegal", etc.). </a:t>
            </a:r>
            <a:endParaRPr lang="es-ES_tradnl" sz="2400" dirty="0" smtClean="0"/>
          </a:p>
          <a:p>
            <a:pPr marL="342900" indent="-342900">
              <a:spcBef>
                <a:spcPts val="600"/>
              </a:spcBef>
              <a:spcAft>
                <a:spcPts val="600"/>
              </a:spcAft>
              <a:buFont typeface="Arial" charset="0"/>
              <a:buChar char="•"/>
            </a:pPr>
            <a:r>
              <a:rPr lang="es-ES_tradnl" sz="2400" dirty="0" smtClean="0"/>
              <a:t>Los </a:t>
            </a:r>
            <a:r>
              <a:rPr lang="es-ES_tradnl" sz="2400" dirty="0"/>
              <a:t>recuentos de frecuencia recuperados indicaron, como era de esperar, que las palabras relacionadas con la creciente población inmigrante del estado habían aumentado. Pero los cargos fueron insensibles a las distinciones entre inmigración legal e ilegal, entre otras deficiencias. Obviamente, los problemas en la simple descripción del contenido mediante el uso del recuento de palabras conducirán a problemas de inferencia sobre el creador del contenido, sus consecuencias, etc.</a:t>
            </a:r>
            <a:endParaRPr lang="es-ES" sz="2400" dirty="0"/>
          </a:p>
        </p:txBody>
      </p:sp>
    </p:spTree>
    <p:extLst>
      <p:ext uri="{BB962C8B-B14F-4D97-AF65-F5344CB8AC3E}">
        <p14:creationId xmlns:p14="http://schemas.microsoft.com/office/powerpoint/2010/main" val="2100176332"/>
      </p:ext>
    </p:extLst>
  </p:cSld>
  <p:clrMapOvr>
    <a:masterClrMapping/>
  </p:clrMapOvr>
  <p:timing>
    <p:tnLst>
      <p:par>
        <p:cTn id="1" dur="indefinite" restart="never" nodeType="tmRoot"/>
      </p:par>
    </p:tn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59</a:t>
            </a:fld>
            <a:endParaRPr lang="en-US" sz="1600" dirty="0"/>
          </a:p>
        </p:txBody>
      </p:sp>
      <p:sp>
        <p:nvSpPr>
          <p:cNvPr id="8" name="Título 1"/>
          <p:cNvSpPr txBox="1">
            <a:spLocks/>
          </p:cNvSpPr>
          <p:nvPr/>
        </p:nvSpPr>
        <p:spPr>
          <a:xfrm>
            <a:off x="770399" y="595018"/>
            <a:ext cx="10325749" cy="877720"/>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s-ES" sz="4400" dirty="0"/>
              <a:t>Tipos de análisis de contenido informático</a:t>
            </a:r>
            <a:endParaRPr lang="en-US" sz="4400" dirty="0"/>
          </a:p>
        </p:txBody>
      </p:sp>
      <p:sp>
        <p:nvSpPr>
          <p:cNvPr id="5" name="Marcador de contenido 2"/>
          <p:cNvSpPr txBox="1">
            <a:spLocks/>
          </p:cNvSpPr>
          <p:nvPr/>
        </p:nvSpPr>
        <p:spPr>
          <a:xfrm>
            <a:off x="907560" y="1673524"/>
            <a:ext cx="10385280" cy="4709146"/>
          </a:xfrm>
          <a:prstGeom prst="rect">
            <a:avLst/>
          </a:prstGeom>
        </p:spPr>
        <p:txBody>
          <a:bodyPr>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342900" indent="-342900">
              <a:spcBef>
                <a:spcPts val="600"/>
              </a:spcBef>
              <a:spcAft>
                <a:spcPts val="600"/>
              </a:spcAft>
              <a:buFont typeface="Arial" charset="0"/>
              <a:buChar char="•"/>
            </a:pPr>
            <a:r>
              <a:rPr lang="es-ES_tradnl" sz="2400" b="1" dirty="0"/>
              <a:t>Palabras clave en contexto y </a:t>
            </a:r>
            <a:r>
              <a:rPr lang="es-ES_tradnl" sz="2400" b="1" dirty="0" smtClean="0"/>
              <a:t>concordancias</a:t>
            </a:r>
          </a:p>
          <a:p>
            <a:pPr marL="342900" indent="-342900">
              <a:spcBef>
                <a:spcPts val="600"/>
              </a:spcBef>
              <a:spcAft>
                <a:spcPts val="600"/>
              </a:spcAft>
              <a:buFont typeface="Arial" charset="0"/>
              <a:buChar char="•"/>
            </a:pPr>
            <a:r>
              <a:rPr lang="es-ES_tradnl" sz="2400" dirty="0" smtClean="0"/>
              <a:t>KWIC </a:t>
            </a:r>
            <a:r>
              <a:rPr lang="es-ES_tradnl" sz="2400" dirty="0"/>
              <a:t>y las concordancias pueden ayudar a mejorar la validez del análisis de contenido asistido por computadora al identificar las palabras de interés y las palabras circundantes que dan contexto. </a:t>
            </a:r>
            <a:endParaRPr lang="es-ES_tradnl" sz="2400" dirty="0" smtClean="0"/>
          </a:p>
          <a:p>
            <a:pPr marL="342900" indent="-342900">
              <a:spcBef>
                <a:spcPts val="600"/>
              </a:spcBef>
              <a:spcAft>
                <a:spcPts val="600"/>
              </a:spcAft>
              <a:buFont typeface="Arial" charset="0"/>
              <a:buChar char="•"/>
            </a:pPr>
            <a:r>
              <a:rPr lang="es-ES_tradnl" sz="2400" dirty="0" smtClean="0"/>
              <a:t>Weber </a:t>
            </a:r>
            <a:r>
              <a:rPr lang="es-ES_tradnl" sz="2400" dirty="0"/>
              <a:t>(1990) argumentó que esta información es particularmente útil porque las listas proporcionan información sobre si el significado de las palabras depende de su uso en frases o modismos específicos. Los programas de KWIC son similares a las concordancias utilizadas en los estudios literarios. </a:t>
            </a:r>
            <a:endParaRPr lang="es-ES" sz="2400" dirty="0"/>
          </a:p>
        </p:txBody>
      </p:sp>
    </p:spTree>
    <p:extLst>
      <p:ext uri="{BB962C8B-B14F-4D97-AF65-F5344CB8AC3E}">
        <p14:creationId xmlns:p14="http://schemas.microsoft.com/office/powerpoint/2010/main" val="902322473"/>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n-US" dirty="0" err="1" smtClean="0"/>
              <a:t>Indicaciones</a:t>
            </a:r>
            <a:r>
              <a:rPr lang="en-US" dirty="0" smtClean="0"/>
              <a:t> </a:t>
            </a:r>
            <a:r>
              <a:rPr lang="en-US" dirty="0" err="1" smtClean="0"/>
              <a:t>Generales</a:t>
            </a:r>
            <a:endParaRPr lang="en-US" dirty="0"/>
          </a:p>
        </p:txBody>
      </p:sp>
      <p:sp>
        <p:nvSpPr>
          <p:cNvPr id="3" name="Marcador de contenido 2"/>
          <p:cNvSpPr>
            <a:spLocks noGrp="1"/>
          </p:cNvSpPr>
          <p:nvPr>
            <p:ph idx="1"/>
          </p:nvPr>
        </p:nvSpPr>
        <p:spPr>
          <a:xfrm>
            <a:off x="1097280" y="1928552"/>
            <a:ext cx="10058400" cy="3940541"/>
          </a:xfrm>
        </p:spPr>
        <p:txBody>
          <a:bodyPr>
            <a:normAutofit/>
          </a:bodyPr>
          <a:lstStyle/>
          <a:p>
            <a:r>
              <a:rPr lang="en-US" sz="2400" dirty="0" err="1"/>
              <a:t>l</a:t>
            </a:r>
            <a:r>
              <a:rPr lang="en-US" sz="2400" dirty="0" err="1" smtClean="0"/>
              <a:t>orena.recalde@epn.edu.ec</a:t>
            </a:r>
            <a:endParaRPr lang="en-US" sz="2400" dirty="0" smtClean="0"/>
          </a:p>
          <a:p>
            <a:r>
              <a:rPr lang="en-US" sz="2400" dirty="0" err="1" smtClean="0"/>
              <a:t>Asistencia</a:t>
            </a:r>
            <a:r>
              <a:rPr lang="en-US" sz="2400" dirty="0" smtClean="0"/>
              <a:t> -&gt; </a:t>
            </a:r>
            <a:r>
              <a:rPr lang="en-US" sz="2400" dirty="0" err="1" smtClean="0"/>
              <a:t>Presencial</a:t>
            </a:r>
            <a:endParaRPr lang="en-US" sz="2400" dirty="0" smtClean="0"/>
          </a:p>
          <a:p>
            <a:r>
              <a:rPr lang="en-US" sz="2400" dirty="0" smtClean="0"/>
              <a:t>Para </a:t>
            </a:r>
            <a:r>
              <a:rPr lang="en-US" sz="2400" dirty="0" err="1" smtClean="0"/>
              <a:t>consultas</a:t>
            </a:r>
            <a:r>
              <a:rPr lang="en-US" sz="2400" dirty="0" smtClean="0"/>
              <a:t>: v</a:t>
            </a:r>
            <a:r>
              <a:rPr lang="es-ES" sz="2400" dirty="0" err="1" smtClean="0"/>
              <a:t>ía</a:t>
            </a:r>
            <a:r>
              <a:rPr lang="es-ES" sz="2400" dirty="0" smtClean="0"/>
              <a:t> correo electrónico</a:t>
            </a:r>
            <a:endParaRPr lang="en-US" sz="2400" dirty="0" smtClean="0"/>
          </a:p>
          <a:p>
            <a:r>
              <a:rPr lang="en-US" sz="2400" dirty="0" err="1" smtClean="0"/>
              <a:t>Ingl</a:t>
            </a:r>
            <a:r>
              <a:rPr lang="es-ES" sz="2400" dirty="0" err="1" smtClean="0"/>
              <a:t>és</a:t>
            </a:r>
            <a:r>
              <a:rPr lang="es-ES" sz="2400" dirty="0" smtClean="0"/>
              <a:t>?</a:t>
            </a:r>
          </a:p>
          <a:p>
            <a:r>
              <a:rPr lang="es-ES" sz="2400" dirty="0" smtClean="0"/>
              <a:t>Short </a:t>
            </a:r>
            <a:r>
              <a:rPr lang="es-ES" sz="2400" dirty="0" err="1" smtClean="0"/>
              <a:t>Breaks</a:t>
            </a:r>
            <a:r>
              <a:rPr lang="es-ES" sz="2400" dirty="0" smtClean="0"/>
              <a:t>: 20 minutos</a:t>
            </a:r>
          </a:p>
          <a:p>
            <a:r>
              <a:rPr lang="es-ES" sz="2400" dirty="0" smtClean="0"/>
              <a:t>Inicio y  Fin de clase</a:t>
            </a:r>
          </a:p>
          <a:p>
            <a:r>
              <a:rPr lang="es-ES" sz="2400" dirty="0">
                <a:solidFill>
                  <a:schemeClr val="tx1"/>
                </a:solidFill>
              </a:rPr>
              <a:t>https://</a:t>
            </a:r>
            <a:r>
              <a:rPr lang="es-ES" sz="2400" dirty="0" err="1" smtClean="0">
                <a:solidFill>
                  <a:schemeClr val="tx1"/>
                </a:solidFill>
              </a:rPr>
              <a:t>github.com</a:t>
            </a:r>
            <a:r>
              <a:rPr lang="es-ES" sz="2400" dirty="0" smtClean="0">
                <a:solidFill>
                  <a:schemeClr val="tx1"/>
                </a:solidFill>
              </a:rPr>
              <a:t>/lore10/UCG</a:t>
            </a:r>
            <a:endParaRPr lang="en-US" sz="2400" dirty="0">
              <a:solidFill>
                <a:schemeClr val="tx1"/>
              </a:solidFill>
            </a:endParaRPr>
          </a:p>
        </p:txBody>
      </p:sp>
      <p:sp>
        <p:nvSpPr>
          <p:cNvPr id="5" name="Marcador de número de diapositiva 4"/>
          <p:cNvSpPr>
            <a:spLocks noGrp="1"/>
          </p:cNvSpPr>
          <p:nvPr>
            <p:ph type="sldNum" sz="quarter" idx="12"/>
          </p:nvPr>
        </p:nvSpPr>
        <p:spPr/>
        <p:txBody>
          <a:bodyPr/>
          <a:lstStyle/>
          <a:p>
            <a:fld id="{694B9F08-450C-8F48-AE7B-7399617BC908}" type="slidenum">
              <a:rPr lang="en-US" sz="1600" smtClean="0"/>
              <a:t>6</a:t>
            </a:fld>
            <a:endParaRPr lang="en-US" sz="1600"/>
          </a:p>
        </p:txBody>
      </p:sp>
    </p:spTree>
    <p:extLst>
      <p:ext uri="{BB962C8B-B14F-4D97-AF65-F5344CB8AC3E}">
        <p14:creationId xmlns:p14="http://schemas.microsoft.com/office/powerpoint/2010/main" val="1729160123"/>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60</a:t>
            </a:fld>
            <a:endParaRPr lang="en-US" sz="1600" dirty="0"/>
          </a:p>
        </p:txBody>
      </p:sp>
      <p:sp>
        <p:nvSpPr>
          <p:cNvPr id="8" name="Título 1"/>
          <p:cNvSpPr txBox="1">
            <a:spLocks/>
          </p:cNvSpPr>
          <p:nvPr/>
        </p:nvSpPr>
        <p:spPr>
          <a:xfrm>
            <a:off x="770399" y="595018"/>
            <a:ext cx="10325749" cy="877720"/>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s-ES" sz="4400" dirty="0"/>
              <a:t>Tipos de análisis de contenido informático</a:t>
            </a:r>
            <a:endParaRPr lang="en-US" sz="4400" dirty="0"/>
          </a:p>
        </p:txBody>
      </p:sp>
      <p:sp>
        <p:nvSpPr>
          <p:cNvPr id="5" name="Marcador de contenido 2"/>
          <p:cNvSpPr txBox="1">
            <a:spLocks/>
          </p:cNvSpPr>
          <p:nvPr/>
        </p:nvSpPr>
        <p:spPr>
          <a:xfrm>
            <a:off x="907560" y="1673524"/>
            <a:ext cx="10385280" cy="4709146"/>
          </a:xfrm>
          <a:prstGeom prst="rect">
            <a:avLst/>
          </a:prstGeom>
        </p:spPr>
        <p:txBody>
          <a:bodyPr>
            <a:normAutofit fontScale="92500" lnSpcReduction="10000"/>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342900" indent="-342900">
              <a:spcBef>
                <a:spcPts val="600"/>
              </a:spcBef>
              <a:spcAft>
                <a:spcPts val="600"/>
              </a:spcAft>
              <a:buFont typeface="Arial" charset="0"/>
              <a:buChar char="•"/>
            </a:pPr>
            <a:r>
              <a:rPr lang="es-ES_tradnl" sz="2400" dirty="0"/>
              <a:t>Una concordancia enumera prácticamente cada palabra en un texto con su </a:t>
            </a:r>
            <a:r>
              <a:rPr lang="es-ES_tradnl" sz="2400" dirty="0" smtClean="0"/>
              <a:t>contexto. </a:t>
            </a:r>
            <a:r>
              <a:rPr lang="es-ES_tradnl" sz="2400" dirty="0"/>
              <a:t>Las concordancias y KWIC no son lo que los puristas verían como análisis de contenido porque una computadora solo puede resaltar el uso de palabras; no clasifica las palabras para el significado que puede reflejar el contexto de las palabras</a:t>
            </a:r>
            <a:r>
              <a:rPr lang="es-ES_tradnl" sz="2400" dirty="0" smtClean="0"/>
              <a:t>.</a:t>
            </a:r>
          </a:p>
          <a:p>
            <a:pPr marL="342900" indent="-342900">
              <a:spcBef>
                <a:spcPts val="600"/>
              </a:spcBef>
              <a:spcAft>
                <a:spcPts val="600"/>
              </a:spcAft>
              <a:buFont typeface="Arial" charset="0"/>
              <a:buChar char="•"/>
            </a:pPr>
            <a:r>
              <a:rPr lang="es-ES_tradnl" sz="2400" b="1" dirty="0"/>
              <a:t>Programas de </a:t>
            </a:r>
            <a:r>
              <a:rPr lang="es-ES_tradnl" sz="2400" b="1" dirty="0" smtClean="0"/>
              <a:t>diccionario</a:t>
            </a:r>
          </a:p>
          <a:p>
            <a:pPr marL="342900" indent="-342900">
              <a:spcBef>
                <a:spcPts val="600"/>
              </a:spcBef>
              <a:spcAft>
                <a:spcPts val="600"/>
              </a:spcAft>
              <a:buFont typeface="Arial" charset="0"/>
              <a:buChar char="•"/>
            </a:pPr>
            <a:r>
              <a:rPr lang="es-ES_tradnl" sz="2400" dirty="0" smtClean="0"/>
              <a:t>Un </a:t>
            </a:r>
            <a:r>
              <a:rPr lang="es-ES_tradnl" sz="2400" dirty="0"/>
              <a:t>tercer uso de las computadoras va más allá de resaltar palabras y contexto a la categorización. Estos programas de diccionario asignan palabras a grupos de acuerdo con algún sistema de categorización o diccionario, y se han desarrollado varios diccionarios estándar, por ejemplo, el Diccionario Psicológico de Harvard (</a:t>
            </a:r>
            <a:r>
              <a:rPr lang="es-ES_tradnl" sz="2400" dirty="0" err="1"/>
              <a:t>Holsti</a:t>
            </a:r>
            <a:r>
              <a:rPr lang="es-ES_tradnl" sz="2400" dirty="0"/>
              <a:t>, 1969). </a:t>
            </a:r>
            <a:r>
              <a:rPr lang="es-ES_tradnl" sz="2400" dirty="0" err="1"/>
              <a:t>Krippendorff</a:t>
            </a:r>
            <a:r>
              <a:rPr lang="es-ES_tradnl" sz="2400" dirty="0"/>
              <a:t> (1980) diferenció los enfoques de diccionario de sinónimos y diccionario. Un enfoque de diccionario de sinónimos coloca las palabras dentro de categorías predeterminadas que representan significados compartidos. Este enfoque ha sido criticado porque los grupos de sinónimos pueden no ser más fáciles de interpretar que las listas de palabras desagrupadas y porque estas agrupaciones pueden no tener una base teórica relacionada con el propósito del estudio. </a:t>
            </a:r>
            <a:endParaRPr lang="es-ES" sz="2400" dirty="0"/>
          </a:p>
        </p:txBody>
      </p:sp>
    </p:spTree>
    <p:extLst>
      <p:ext uri="{BB962C8B-B14F-4D97-AF65-F5344CB8AC3E}">
        <p14:creationId xmlns:p14="http://schemas.microsoft.com/office/powerpoint/2010/main" val="378088294"/>
      </p:ext>
    </p:extLst>
  </p:cSld>
  <p:clrMapOvr>
    <a:masterClrMapping/>
  </p:clrMapOvr>
  <p:timing>
    <p:tnLst>
      <p:par>
        <p:cTn id="1" dur="indefinite" restart="never" nodeType="tmRoot"/>
      </p:par>
    </p:tn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61</a:t>
            </a:fld>
            <a:endParaRPr lang="en-US" sz="1600" dirty="0"/>
          </a:p>
        </p:txBody>
      </p:sp>
      <p:sp>
        <p:nvSpPr>
          <p:cNvPr id="8" name="Título 1"/>
          <p:cNvSpPr txBox="1">
            <a:spLocks/>
          </p:cNvSpPr>
          <p:nvPr/>
        </p:nvSpPr>
        <p:spPr>
          <a:xfrm>
            <a:off x="770399" y="595018"/>
            <a:ext cx="10325749" cy="877720"/>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s-ES" sz="4400" dirty="0"/>
              <a:t>Tipos de análisis de contenido informático</a:t>
            </a:r>
            <a:endParaRPr lang="en-US" sz="4400" dirty="0"/>
          </a:p>
        </p:txBody>
      </p:sp>
      <p:sp>
        <p:nvSpPr>
          <p:cNvPr id="5" name="Marcador de contenido 2"/>
          <p:cNvSpPr txBox="1">
            <a:spLocks/>
          </p:cNvSpPr>
          <p:nvPr/>
        </p:nvSpPr>
        <p:spPr>
          <a:xfrm>
            <a:off x="907560" y="1673524"/>
            <a:ext cx="10385280" cy="4709146"/>
          </a:xfrm>
          <a:prstGeom prst="rect">
            <a:avLst/>
          </a:prstGeom>
        </p:spPr>
        <p:txBody>
          <a:bodyPr>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342900" indent="-342900">
              <a:spcBef>
                <a:spcPts val="600"/>
              </a:spcBef>
              <a:spcAft>
                <a:spcPts val="600"/>
              </a:spcAft>
              <a:buFont typeface="Arial" charset="0"/>
              <a:buChar char="•"/>
            </a:pPr>
            <a:r>
              <a:rPr lang="es-ES_tradnl" sz="2400" dirty="0"/>
              <a:t>Los programas de diccionario, por el contrario, clasifican las palabras en función de los grupos de significado diseñados y específicos para el objetivo de la investigación. Los estudios de selección de palabras en cartas personales u otros documentos pueden utilizar diccionarios creados con vistas a procesos psicológicos básicos. Un ejemplo es el programa </a:t>
            </a:r>
            <a:r>
              <a:rPr lang="es-ES_tradnl" sz="2400" dirty="0" err="1"/>
              <a:t>Linguistic</a:t>
            </a:r>
            <a:r>
              <a:rPr lang="es-ES_tradnl" sz="2400" dirty="0"/>
              <a:t> </a:t>
            </a:r>
            <a:r>
              <a:rPr lang="es-ES_tradnl" sz="2400" dirty="0" err="1"/>
              <a:t>Inquiry</a:t>
            </a:r>
            <a:r>
              <a:rPr lang="es-ES_tradnl" sz="2400" dirty="0"/>
              <a:t> and Word </a:t>
            </a:r>
            <a:r>
              <a:rPr lang="es-ES_tradnl" sz="2400" dirty="0" err="1"/>
              <a:t>Count</a:t>
            </a:r>
            <a:r>
              <a:rPr lang="es-ES_tradnl" sz="2400" dirty="0"/>
              <a:t> (que se encuentra en http://</a:t>
            </a:r>
            <a:r>
              <a:rPr lang="es-ES_tradnl" sz="2400" dirty="0" err="1"/>
              <a:t>www.liwc.net</a:t>
            </a:r>
            <a:r>
              <a:rPr lang="es-ES_tradnl" sz="2400" dirty="0"/>
              <a:t>/</a:t>
            </a:r>
            <a:r>
              <a:rPr lang="es-ES_tradnl" sz="2400" dirty="0" err="1"/>
              <a:t>index.php</a:t>
            </a:r>
            <a:r>
              <a:rPr lang="es-ES_tradnl" sz="2400" dirty="0"/>
              <a:t>), que usa 82 dimensiones para determinar si un texto usa emociones positivas o negativas, </a:t>
            </a:r>
            <a:r>
              <a:rPr lang="es-ES_tradnl" sz="2400" dirty="0" err="1"/>
              <a:t>autorreferencias</a:t>
            </a:r>
            <a:r>
              <a:rPr lang="es-ES_tradnl" sz="2400" dirty="0"/>
              <a:t> y palabras causales, para ayuda a evaluar la salud física y mental de los escritores (</a:t>
            </a:r>
            <a:r>
              <a:rPr lang="es-ES_tradnl" sz="2400" dirty="0" err="1"/>
              <a:t>Pennebaker</a:t>
            </a:r>
            <a:r>
              <a:rPr lang="es-ES_tradnl" sz="2400" dirty="0"/>
              <a:t>, </a:t>
            </a:r>
            <a:r>
              <a:rPr lang="es-ES_tradnl" sz="2400" dirty="0" err="1"/>
              <a:t>Booth</a:t>
            </a:r>
            <a:r>
              <a:rPr lang="es-ES_tradnl" sz="2400" dirty="0"/>
              <a:t> y Francis, 2007</a:t>
            </a:r>
            <a:r>
              <a:rPr lang="es-ES_tradnl" sz="2400" dirty="0" smtClean="0"/>
              <a:t>).</a:t>
            </a:r>
            <a:endParaRPr lang="es-ES" sz="2400" dirty="0"/>
          </a:p>
        </p:txBody>
      </p:sp>
    </p:spTree>
    <p:extLst>
      <p:ext uri="{BB962C8B-B14F-4D97-AF65-F5344CB8AC3E}">
        <p14:creationId xmlns:p14="http://schemas.microsoft.com/office/powerpoint/2010/main" val="1711264400"/>
      </p:ext>
    </p:extLst>
  </p:cSld>
  <p:clrMapOvr>
    <a:masterClrMapping/>
  </p:clrMapOvr>
  <p:timing>
    <p:tnLst>
      <p:par>
        <p:cTn id="1" dur="indefinite" restart="never" nodeType="tmRoot"/>
      </p:par>
    </p:tnLst>
  </p:timing>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62</a:t>
            </a:fld>
            <a:endParaRPr lang="en-US" sz="1600" dirty="0"/>
          </a:p>
        </p:txBody>
      </p:sp>
      <p:sp>
        <p:nvSpPr>
          <p:cNvPr id="8" name="Título 1"/>
          <p:cNvSpPr txBox="1">
            <a:spLocks/>
          </p:cNvSpPr>
          <p:nvPr/>
        </p:nvSpPr>
        <p:spPr>
          <a:xfrm>
            <a:off x="770399" y="595018"/>
            <a:ext cx="10325749" cy="877720"/>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s-ES" sz="4400" dirty="0"/>
              <a:t>Tipos de análisis de contenido informático</a:t>
            </a:r>
            <a:endParaRPr lang="en-US" sz="4400" dirty="0"/>
          </a:p>
        </p:txBody>
      </p:sp>
      <p:sp>
        <p:nvSpPr>
          <p:cNvPr id="5" name="Marcador de contenido 2"/>
          <p:cNvSpPr txBox="1">
            <a:spLocks/>
          </p:cNvSpPr>
          <p:nvPr/>
        </p:nvSpPr>
        <p:spPr>
          <a:xfrm>
            <a:off x="907560" y="1673524"/>
            <a:ext cx="10385280" cy="4709146"/>
          </a:xfrm>
          <a:prstGeom prst="rect">
            <a:avLst/>
          </a:prstGeom>
        </p:spPr>
        <p:txBody>
          <a:bodyPr>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342900" indent="-342900">
              <a:spcBef>
                <a:spcPts val="600"/>
              </a:spcBef>
              <a:spcAft>
                <a:spcPts val="600"/>
              </a:spcAft>
              <a:buFont typeface="Arial" charset="0"/>
              <a:buChar char="•"/>
            </a:pPr>
            <a:r>
              <a:rPr lang="es-ES_tradnl" sz="2400" dirty="0"/>
              <a:t>Una aplicación temprana del análisis del contenido del diccionario que continúa es el sistema General </a:t>
            </a:r>
            <a:r>
              <a:rPr lang="es-ES_tradnl" sz="2400" dirty="0" err="1"/>
              <a:t>Inquirer</a:t>
            </a:r>
            <a:r>
              <a:rPr lang="es-ES_tradnl" sz="2400" dirty="0"/>
              <a:t> (GI) (Stone, </a:t>
            </a:r>
            <a:r>
              <a:rPr lang="es-ES_tradnl" sz="2400" dirty="0" err="1"/>
              <a:t>Dunphy</a:t>
            </a:r>
            <a:r>
              <a:rPr lang="es-ES_tradnl" sz="2400" dirty="0"/>
              <a:t>, Smith y </a:t>
            </a:r>
            <a:r>
              <a:rPr lang="es-ES_tradnl" sz="2400" dirty="0" err="1"/>
              <a:t>Ogilvie</a:t>
            </a:r>
            <a:r>
              <a:rPr lang="es-ES_tradnl" sz="2400" dirty="0"/>
              <a:t>, 1966). Desarrollado en Harvard, el GI es una colección de programas de computadora diseñados para (a) identificar sistemáticamente, dentro del texto, instancias de palabras y frases que pertenecen a categorías especificadas por el investigador; (b) contar las ocurrencias y las coincidencias especificadas de estas categorías; (c) tabulaciones de impresión y gráficas; (d) realizar pruebas estadísticas; y (e) ordene y reagrupe las oraciones de acuerdo a si contienen instancias de una categoría particular o una combinación de categorías (Stone et al., 1966, p. 68).</a:t>
            </a:r>
            <a:endParaRPr lang="es-ES" sz="2400" dirty="0"/>
          </a:p>
        </p:txBody>
      </p:sp>
    </p:spTree>
    <p:extLst>
      <p:ext uri="{BB962C8B-B14F-4D97-AF65-F5344CB8AC3E}">
        <p14:creationId xmlns:p14="http://schemas.microsoft.com/office/powerpoint/2010/main" val="556723010"/>
      </p:ext>
    </p:extLst>
  </p:cSld>
  <p:clrMapOvr>
    <a:masterClrMapping/>
  </p:clrMapOvr>
  <p:timing>
    <p:tnLst>
      <p:par>
        <p:cTn id="1" dur="indefinite" restart="never" nodeType="tmRoot"/>
      </p:par>
    </p:tnLst>
  </p:timing>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63</a:t>
            </a:fld>
            <a:endParaRPr lang="en-US" sz="1600" dirty="0"/>
          </a:p>
        </p:txBody>
      </p:sp>
      <p:sp>
        <p:nvSpPr>
          <p:cNvPr id="8" name="Título 1"/>
          <p:cNvSpPr txBox="1">
            <a:spLocks/>
          </p:cNvSpPr>
          <p:nvPr/>
        </p:nvSpPr>
        <p:spPr>
          <a:xfrm>
            <a:off x="770399" y="595018"/>
            <a:ext cx="10325749" cy="877720"/>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s-ES" sz="4400" dirty="0"/>
              <a:t>Tipos de análisis de contenido informático</a:t>
            </a:r>
            <a:endParaRPr lang="en-US" sz="4400" dirty="0"/>
          </a:p>
        </p:txBody>
      </p:sp>
      <p:sp>
        <p:nvSpPr>
          <p:cNvPr id="5" name="Marcador de contenido 2"/>
          <p:cNvSpPr txBox="1">
            <a:spLocks/>
          </p:cNvSpPr>
          <p:nvPr/>
        </p:nvSpPr>
        <p:spPr>
          <a:xfrm>
            <a:off x="907560" y="1673524"/>
            <a:ext cx="10385280" cy="4709146"/>
          </a:xfrm>
          <a:prstGeom prst="rect">
            <a:avLst/>
          </a:prstGeom>
        </p:spPr>
        <p:txBody>
          <a:bodyPr>
            <a:normAutofit fontScale="92500" lnSpcReduction="10000"/>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342900" indent="-342900">
              <a:spcBef>
                <a:spcPts val="600"/>
              </a:spcBef>
              <a:spcAft>
                <a:spcPts val="600"/>
              </a:spcAft>
              <a:buFont typeface="Arial" charset="0"/>
              <a:buChar char="•"/>
            </a:pPr>
            <a:r>
              <a:rPr lang="es-ES_tradnl" sz="2400" dirty="0"/>
              <a:t>Estructura del </a:t>
            </a:r>
            <a:r>
              <a:rPr lang="es-ES_tradnl" sz="2400" dirty="0" smtClean="0"/>
              <a:t>lenguaje</a:t>
            </a:r>
          </a:p>
          <a:p>
            <a:pPr marL="342900" indent="-342900">
              <a:spcBef>
                <a:spcPts val="600"/>
              </a:spcBef>
              <a:spcAft>
                <a:spcPts val="600"/>
              </a:spcAft>
              <a:buFont typeface="Arial" charset="0"/>
              <a:buChar char="•"/>
            </a:pPr>
            <a:r>
              <a:rPr lang="es-ES_tradnl" sz="2400" dirty="0" smtClean="0"/>
              <a:t>La </a:t>
            </a:r>
            <a:r>
              <a:rPr lang="es-ES_tradnl" sz="2400" dirty="0"/>
              <a:t>cuarta forma de análisis de contenido de computadora examina la estructura del lenguaje, va más allá de los grupos de palabras y cuenta para examinar unidades de lenguaje más grandes, como las oraciones. </a:t>
            </a:r>
            <a:endParaRPr lang="es-ES_tradnl" sz="2400" dirty="0" smtClean="0"/>
          </a:p>
          <a:p>
            <a:pPr marL="342900" indent="-342900">
              <a:spcBef>
                <a:spcPts val="600"/>
              </a:spcBef>
              <a:spcAft>
                <a:spcPts val="600"/>
              </a:spcAft>
              <a:buFont typeface="Arial" charset="0"/>
              <a:buChar char="•"/>
            </a:pPr>
            <a:r>
              <a:rPr lang="es-ES_tradnl" sz="2400" dirty="0" err="1" smtClean="0"/>
              <a:t>Franzosi</a:t>
            </a:r>
            <a:r>
              <a:rPr lang="es-ES_tradnl" sz="2400" dirty="0" smtClean="0"/>
              <a:t> </a:t>
            </a:r>
            <a:r>
              <a:rPr lang="es-ES_tradnl" sz="2400" dirty="0"/>
              <a:t>(1990) desarrolló una "gramática de texto semántico" basada en relaciones estructurales entre tipos de palabras. Por ejemplo, las palabras se dividen en grupos de lenguaje aceptados (por ejemplo, sujeto, palabras de acción, objetos de acción y modificadores) que se clasifican aún más por las relaciones entre los tipos de palabras. </a:t>
            </a:r>
            <a:endParaRPr lang="es-ES_tradnl" sz="2400" dirty="0" smtClean="0"/>
          </a:p>
          <a:p>
            <a:pPr marL="342900" indent="-342900">
              <a:spcBef>
                <a:spcPts val="600"/>
              </a:spcBef>
              <a:spcAft>
                <a:spcPts val="600"/>
              </a:spcAft>
              <a:buFont typeface="Arial" charset="0"/>
              <a:buChar char="•"/>
            </a:pPr>
            <a:r>
              <a:rPr lang="es-ES_tradnl" sz="2400" dirty="0" smtClean="0"/>
              <a:t>Por </a:t>
            </a:r>
            <a:r>
              <a:rPr lang="es-ES_tradnl" sz="2400" dirty="0"/>
              <a:t>ejemplo, el sujeto de la oración incluye un actor, que es un tipo de persona, y todos los modificadores del actor. El elemento de acción de una oración se compone de una frase de acción (por ejemplo, un verbo) y modificadores de acción. Se puede usar una computadora para reestructurar el texto y organizarlo por estas categorías gramaticales. Sin embargo, la computadora no puede evaluar el significado del texto per se. </a:t>
            </a:r>
            <a:endParaRPr lang="es-ES" sz="2400" dirty="0"/>
          </a:p>
        </p:txBody>
      </p:sp>
    </p:spTree>
    <p:extLst>
      <p:ext uri="{BB962C8B-B14F-4D97-AF65-F5344CB8AC3E}">
        <p14:creationId xmlns:p14="http://schemas.microsoft.com/office/powerpoint/2010/main" val="1366306805"/>
      </p:ext>
    </p:extLst>
  </p:cSld>
  <p:clrMapOvr>
    <a:masterClrMapping/>
  </p:clrMapOvr>
  <p:timing>
    <p:tnLst>
      <p:par>
        <p:cTn id="1" dur="indefinite" restart="never" nodeType="tmRoot"/>
      </p:par>
    </p:tnLst>
  </p:timing>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64</a:t>
            </a:fld>
            <a:endParaRPr lang="en-US" sz="1600" dirty="0"/>
          </a:p>
        </p:txBody>
      </p:sp>
      <p:sp>
        <p:nvSpPr>
          <p:cNvPr id="8" name="Título 1"/>
          <p:cNvSpPr txBox="1">
            <a:spLocks/>
          </p:cNvSpPr>
          <p:nvPr/>
        </p:nvSpPr>
        <p:spPr>
          <a:xfrm>
            <a:off x="770399" y="595018"/>
            <a:ext cx="10325749" cy="877720"/>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s-ES" sz="4400" dirty="0"/>
              <a:t>Tipos de análisis de contenido informático</a:t>
            </a:r>
            <a:endParaRPr lang="en-US" sz="4400" dirty="0"/>
          </a:p>
        </p:txBody>
      </p:sp>
      <p:sp>
        <p:nvSpPr>
          <p:cNvPr id="5" name="Marcador de contenido 2"/>
          <p:cNvSpPr txBox="1">
            <a:spLocks/>
          </p:cNvSpPr>
          <p:nvPr/>
        </p:nvSpPr>
        <p:spPr>
          <a:xfrm>
            <a:off x="907560" y="1673524"/>
            <a:ext cx="10385280" cy="4709146"/>
          </a:xfrm>
          <a:prstGeom prst="rect">
            <a:avLst/>
          </a:prstGeom>
        </p:spPr>
        <p:txBody>
          <a:bodyPr>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342900" indent="-342900">
              <a:spcBef>
                <a:spcPts val="600"/>
              </a:spcBef>
              <a:spcAft>
                <a:spcPts val="600"/>
              </a:spcAft>
              <a:buFont typeface="Arial" charset="0"/>
              <a:buChar char="•"/>
            </a:pPr>
            <a:r>
              <a:rPr lang="es-ES_tradnl" sz="2400" dirty="0"/>
              <a:t>Estructura del </a:t>
            </a:r>
            <a:r>
              <a:rPr lang="es-ES_tradnl" sz="2400" dirty="0" smtClean="0"/>
              <a:t>lenguaje</a:t>
            </a:r>
          </a:p>
          <a:p>
            <a:pPr marL="342900" indent="-342900">
              <a:spcBef>
                <a:spcPts val="600"/>
              </a:spcBef>
              <a:spcAft>
                <a:spcPts val="600"/>
              </a:spcAft>
              <a:buFont typeface="Arial" charset="0"/>
              <a:buChar char="•"/>
            </a:pPr>
            <a:r>
              <a:rPr lang="es-ES_tradnl" sz="2400" dirty="0"/>
              <a:t>Un investigador utiliza la reestructuración informática y la organización del texto para analizar su significado. El uso del análisis de contenido para estudiar la estructura no tiene por qué limitarse al lenguaje. </a:t>
            </a:r>
            <a:r>
              <a:rPr lang="es-ES_tradnl" sz="2400" dirty="0" err="1"/>
              <a:t>Simonton</a:t>
            </a:r>
            <a:r>
              <a:rPr lang="es-ES_tradnl" sz="2400" dirty="0"/>
              <a:t> (1994) estudió las primeras seis notas en 15,618 temas de 479 compositores clásicos usando una computadora. La estructura de estas melodías permitió una clasificación exitosa de los compositores y proporcionó información sobre temas como la originalidad melódica y la relación entre la originalidad melódica y la popularidad de la música.</a:t>
            </a:r>
            <a:endParaRPr lang="es-ES" sz="2400" dirty="0"/>
          </a:p>
        </p:txBody>
      </p:sp>
    </p:spTree>
    <p:extLst>
      <p:ext uri="{BB962C8B-B14F-4D97-AF65-F5344CB8AC3E}">
        <p14:creationId xmlns:p14="http://schemas.microsoft.com/office/powerpoint/2010/main" val="612566051"/>
      </p:ext>
    </p:extLst>
  </p:cSld>
  <p:clrMapOvr>
    <a:masterClrMapping/>
  </p:clrMapOvr>
  <p:timing>
    <p:tnLst>
      <p:par>
        <p:cTn id="1" dur="indefinite" restart="never" nodeType="tmRoot"/>
      </p:par>
    </p:tnLst>
  </p:timing>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65</a:t>
            </a:fld>
            <a:endParaRPr lang="en-US" sz="1600" dirty="0"/>
          </a:p>
        </p:txBody>
      </p:sp>
      <p:sp>
        <p:nvSpPr>
          <p:cNvPr id="8" name="Título 1"/>
          <p:cNvSpPr txBox="1">
            <a:spLocks/>
          </p:cNvSpPr>
          <p:nvPr/>
        </p:nvSpPr>
        <p:spPr>
          <a:xfrm>
            <a:off x="770399" y="595018"/>
            <a:ext cx="10325749" cy="877720"/>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s-ES" sz="4400" dirty="0"/>
              <a:t>Tipos de análisis de contenido informático</a:t>
            </a:r>
            <a:endParaRPr lang="en-US" sz="4400" dirty="0"/>
          </a:p>
        </p:txBody>
      </p:sp>
      <p:sp>
        <p:nvSpPr>
          <p:cNvPr id="5" name="Marcador de contenido 2"/>
          <p:cNvSpPr txBox="1">
            <a:spLocks/>
          </p:cNvSpPr>
          <p:nvPr/>
        </p:nvSpPr>
        <p:spPr>
          <a:xfrm>
            <a:off x="907560" y="1673524"/>
            <a:ext cx="10385280" cy="4709146"/>
          </a:xfrm>
          <a:prstGeom prst="rect">
            <a:avLst/>
          </a:prstGeom>
        </p:spPr>
        <p:txBody>
          <a:bodyPr>
            <a:normAutofit lnSpcReduction="10000"/>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342900" indent="-342900">
              <a:spcBef>
                <a:spcPts val="600"/>
              </a:spcBef>
              <a:spcAft>
                <a:spcPts val="600"/>
              </a:spcAft>
              <a:buFont typeface="Arial" charset="0"/>
              <a:buChar char="•"/>
            </a:pPr>
            <a:r>
              <a:rPr lang="es-ES_tradnl" sz="2400" dirty="0" smtClean="0"/>
              <a:t>Legibilidad</a:t>
            </a:r>
          </a:p>
          <a:p>
            <a:pPr marL="342900" indent="-342900">
              <a:spcBef>
                <a:spcPts val="600"/>
              </a:spcBef>
              <a:spcAft>
                <a:spcPts val="600"/>
              </a:spcAft>
              <a:buFont typeface="Arial" charset="0"/>
              <a:buChar char="•"/>
            </a:pPr>
            <a:r>
              <a:rPr lang="es-ES_tradnl" sz="2400" dirty="0" smtClean="0"/>
              <a:t>Una </a:t>
            </a:r>
            <a:r>
              <a:rPr lang="es-ES_tradnl" sz="2400" dirty="0"/>
              <a:t>quinta forma de análisis de contenido informático es la aplicación de fórmulas de legibilidad al texto. </a:t>
            </a:r>
            <a:endParaRPr lang="es-ES_tradnl" sz="2400" dirty="0" smtClean="0"/>
          </a:p>
          <a:p>
            <a:pPr marL="342900" indent="-342900">
              <a:spcBef>
                <a:spcPts val="600"/>
              </a:spcBef>
              <a:spcAft>
                <a:spcPts val="600"/>
              </a:spcAft>
              <a:buFont typeface="Arial" charset="0"/>
              <a:buChar char="•"/>
            </a:pPr>
            <a:r>
              <a:rPr lang="es-ES_tradnl" sz="2400" dirty="0" smtClean="0"/>
              <a:t>Con </a:t>
            </a:r>
            <a:r>
              <a:rPr lang="es-ES_tradnl" sz="2400" dirty="0"/>
              <a:t>la difusión de las computadoras portátiles, esta forma de análisis de contenido se ha vuelto disponible para millones de usuarios de computadoras. El software de procesamiento de texto más sofisticado incluye una o más fórmulas para medir la legibilidad. </a:t>
            </a:r>
            <a:endParaRPr lang="es-ES_tradnl" sz="2400" dirty="0" smtClean="0"/>
          </a:p>
          <a:p>
            <a:pPr marL="342900" indent="-342900">
              <a:spcBef>
                <a:spcPts val="600"/>
              </a:spcBef>
              <a:spcAft>
                <a:spcPts val="600"/>
              </a:spcAft>
              <a:buFont typeface="Arial" charset="0"/>
              <a:buChar char="•"/>
            </a:pPr>
            <a:r>
              <a:rPr lang="es-ES_tradnl" sz="2400" dirty="0" smtClean="0"/>
              <a:t>Hay </a:t>
            </a:r>
            <a:r>
              <a:rPr lang="es-ES_tradnl" sz="2400" dirty="0"/>
              <a:t>disponible una variedad de fórmulas de legibilidad, como la fórmula de lectura fácil de </a:t>
            </a:r>
            <a:r>
              <a:rPr lang="es-ES_tradnl" sz="2400" dirty="0" err="1"/>
              <a:t>Flesch</a:t>
            </a:r>
            <a:r>
              <a:rPr lang="es-ES_tradnl" sz="2400" dirty="0"/>
              <a:t> (1974) y el índice de niebla </a:t>
            </a:r>
            <a:r>
              <a:rPr lang="es-ES_tradnl" sz="2400" dirty="0" err="1"/>
              <a:t>Gunning</a:t>
            </a:r>
            <a:r>
              <a:rPr lang="es-ES_tradnl" sz="2400" dirty="0"/>
              <a:t> (1952), y aunque todas miden la dificultad de leer texto, también varían en su lógica computacional básica (por ejemplo, promedio longitud de la oración y sílabas por 100 palabras versus longitud promedio de la oración y número de palabras de tres o más sílabas). </a:t>
            </a:r>
            <a:endParaRPr lang="es-ES" sz="2400" dirty="0"/>
          </a:p>
        </p:txBody>
      </p:sp>
    </p:spTree>
    <p:extLst>
      <p:ext uri="{BB962C8B-B14F-4D97-AF65-F5344CB8AC3E}">
        <p14:creationId xmlns:p14="http://schemas.microsoft.com/office/powerpoint/2010/main" val="439332865"/>
      </p:ext>
    </p:extLst>
  </p:cSld>
  <p:clrMapOvr>
    <a:masterClrMapping/>
  </p:clrMapOvr>
  <p:timing>
    <p:tnLst>
      <p:par>
        <p:cTn id="1" dur="indefinite" restart="never" nodeType="tmRoot"/>
      </p:par>
    </p:tnLst>
  </p:timing>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66</a:t>
            </a:fld>
            <a:endParaRPr lang="en-US" sz="1600" dirty="0"/>
          </a:p>
        </p:txBody>
      </p:sp>
      <p:sp>
        <p:nvSpPr>
          <p:cNvPr id="8" name="Título 1"/>
          <p:cNvSpPr txBox="1">
            <a:spLocks/>
          </p:cNvSpPr>
          <p:nvPr/>
        </p:nvSpPr>
        <p:spPr>
          <a:xfrm>
            <a:off x="770399" y="595018"/>
            <a:ext cx="10325749" cy="877720"/>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s-ES" sz="4400" dirty="0"/>
              <a:t>Tipos de análisis de contenido informático</a:t>
            </a:r>
            <a:endParaRPr lang="en-US" sz="4400" dirty="0"/>
          </a:p>
        </p:txBody>
      </p:sp>
      <p:sp>
        <p:nvSpPr>
          <p:cNvPr id="5" name="Marcador de contenido 2"/>
          <p:cNvSpPr txBox="1">
            <a:spLocks/>
          </p:cNvSpPr>
          <p:nvPr/>
        </p:nvSpPr>
        <p:spPr>
          <a:xfrm>
            <a:off x="907560" y="1673524"/>
            <a:ext cx="10385280" cy="4709146"/>
          </a:xfrm>
          <a:prstGeom prst="rect">
            <a:avLst/>
          </a:prstGeom>
        </p:spPr>
        <p:txBody>
          <a:bodyPr>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342900" indent="-342900">
              <a:spcBef>
                <a:spcPts val="600"/>
              </a:spcBef>
              <a:spcAft>
                <a:spcPts val="600"/>
              </a:spcAft>
              <a:buFont typeface="Arial" charset="0"/>
              <a:buChar char="•"/>
            </a:pPr>
            <a:r>
              <a:rPr lang="es-ES_tradnl" sz="2400" dirty="0" smtClean="0"/>
              <a:t>Legibilidad</a:t>
            </a:r>
          </a:p>
          <a:p>
            <a:pPr marL="342900" indent="-342900">
              <a:spcBef>
                <a:spcPts val="600"/>
              </a:spcBef>
              <a:spcAft>
                <a:spcPts val="600"/>
              </a:spcAft>
              <a:buFont typeface="Arial" charset="0"/>
              <a:buChar char="•"/>
            </a:pPr>
            <a:r>
              <a:rPr lang="es-ES_tradnl" sz="2400" dirty="0"/>
              <a:t>Los investigadores que usan estas fórmulas deben conocer su lógica subyacente. Dichas fórmulas se han utilizado en estudios de texto producido comercialmente. </a:t>
            </a:r>
            <a:r>
              <a:rPr lang="es-ES_tradnl" sz="2400" dirty="0" err="1"/>
              <a:t>Danielson</a:t>
            </a:r>
            <a:r>
              <a:rPr lang="es-ES_tradnl" sz="2400" dirty="0"/>
              <a:t>, </a:t>
            </a:r>
            <a:r>
              <a:rPr lang="es-ES_tradnl" sz="2400" dirty="0" err="1"/>
              <a:t>Lasorsa</a:t>
            </a:r>
            <a:r>
              <a:rPr lang="es-ES_tradnl" sz="2400" dirty="0"/>
              <a:t> e </a:t>
            </a:r>
            <a:r>
              <a:rPr lang="es-ES_tradnl" sz="2400" dirty="0" err="1"/>
              <a:t>Im</a:t>
            </a:r>
            <a:r>
              <a:rPr lang="es-ES_tradnl" sz="2400" dirty="0"/>
              <a:t> (1992) estudiaron la legibilidad de los periódicos y las novelas desde 1885 hasta 1990. </a:t>
            </a:r>
            <a:r>
              <a:rPr lang="es-ES_tradnl" sz="2400" dirty="0" err="1"/>
              <a:t>Gillman</a:t>
            </a:r>
            <a:r>
              <a:rPr lang="es-ES_tradnl" sz="2400" dirty="0"/>
              <a:t> (1994) examinó la legibilidad de las noticias de los periódicos y los deportes, y </a:t>
            </a:r>
            <a:r>
              <a:rPr lang="es-ES_tradnl" sz="2400" dirty="0" err="1"/>
              <a:t>Bodle</a:t>
            </a:r>
            <a:r>
              <a:rPr lang="es-ES_tradnl" sz="2400" dirty="0"/>
              <a:t> (1996) utilizó fórmulas de legibilidad para comparar la calidad de los periódicos estudiantiles y profesionales. . Aunque representa un pequeño subconjunto de análisis de contenido, el análisis informático de legibilidad juega un papel importante en el examen del texto preparado comercialmente porque la legibilidad afecta el acceso al significado del texto. La escritura compleja reduce el número de personas que pueden entender el contenido y afecta su impacto en los individuos y la sociedad.</a:t>
            </a:r>
            <a:endParaRPr lang="es-ES" sz="2400" dirty="0"/>
          </a:p>
        </p:txBody>
      </p:sp>
    </p:spTree>
    <p:extLst>
      <p:ext uri="{BB962C8B-B14F-4D97-AF65-F5344CB8AC3E}">
        <p14:creationId xmlns:p14="http://schemas.microsoft.com/office/powerpoint/2010/main" val="1401850756"/>
      </p:ext>
    </p:extLst>
  </p:cSld>
  <p:clrMapOvr>
    <a:masterClrMapping/>
  </p:clrMapOvr>
  <p:timing>
    <p:tnLst>
      <p:par>
        <p:cTn id="1" dur="indefinite" restart="never" nodeType="tmRoot"/>
      </p:par>
    </p:tnLst>
  </p:timing>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67</a:t>
            </a:fld>
            <a:endParaRPr lang="en-US" sz="1600" dirty="0"/>
          </a:p>
        </p:txBody>
      </p:sp>
      <p:sp>
        <p:nvSpPr>
          <p:cNvPr id="8" name="Título 1"/>
          <p:cNvSpPr txBox="1">
            <a:spLocks/>
          </p:cNvSpPr>
          <p:nvPr/>
        </p:nvSpPr>
        <p:spPr>
          <a:xfrm>
            <a:off x="770399" y="595018"/>
            <a:ext cx="10325749" cy="877720"/>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sz="4400" dirty="0"/>
              <a:t>When to Use Computers for Content Analysis</a:t>
            </a:r>
          </a:p>
        </p:txBody>
      </p:sp>
      <p:sp>
        <p:nvSpPr>
          <p:cNvPr id="5" name="Marcador de contenido 2"/>
          <p:cNvSpPr txBox="1">
            <a:spLocks/>
          </p:cNvSpPr>
          <p:nvPr/>
        </p:nvSpPr>
        <p:spPr>
          <a:xfrm>
            <a:off x="907560" y="1673524"/>
            <a:ext cx="10385280" cy="4709146"/>
          </a:xfrm>
          <a:prstGeom prst="rect">
            <a:avLst/>
          </a:prstGeom>
        </p:spPr>
        <p:txBody>
          <a:bodyPr>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342900" indent="-342900">
              <a:spcBef>
                <a:spcPts val="600"/>
              </a:spcBef>
              <a:spcAft>
                <a:spcPts val="600"/>
              </a:spcAft>
              <a:buFont typeface="Arial" charset="0"/>
              <a:buChar char="•"/>
            </a:pPr>
            <a:r>
              <a:rPr lang="es-ES_tradnl" sz="2400" dirty="0"/>
              <a:t>A pesar de su flexibilidad y potencial, el análisis de contenido informático no es apropiado para todos los proyectos de </a:t>
            </a:r>
            <a:r>
              <a:rPr lang="es-ES_tradnl" sz="2400" dirty="0" smtClean="0"/>
              <a:t>investigación.</a:t>
            </a:r>
          </a:p>
          <a:p>
            <a:pPr marL="342900" indent="-342900">
              <a:spcBef>
                <a:spcPts val="600"/>
              </a:spcBef>
              <a:spcAft>
                <a:spcPts val="600"/>
              </a:spcAft>
              <a:buFont typeface="Arial" charset="0"/>
              <a:buChar char="•"/>
            </a:pPr>
            <a:r>
              <a:rPr lang="es-ES_tradnl" sz="2400" dirty="0" err="1" smtClean="0"/>
              <a:t>Holsti</a:t>
            </a:r>
            <a:r>
              <a:rPr lang="es-ES_tradnl" sz="2400" dirty="0" smtClean="0"/>
              <a:t> </a:t>
            </a:r>
            <a:r>
              <a:rPr lang="es-ES_tradnl" sz="2400" dirty="0"/>
              <a:t>(1969) </a:t>
            </a:r>
            <a:r>
              <a:rPr lang="es-ES_tradnl" sz="2400" dirty="0" smtClean="0"/>
              <a:t>sugiere </a:t>
            </a:r>
            <a:r>
              <a:rPr lang="es-ES_tradnl" sz="2400" dirty="0"/>
              <a:t>cuando el análisis de contenido </a:t>
            </a:r>
            <a:r>
              <a:rPr lang="es-ES_tradnl" sz="2400" dirty="0" smtClean="0"/>
              <a:t>a </a:t>
            </a:r>
            <a:r>
              <a:rPr lang="es-ES_tradnl" sz="2400" dirty="0" err="1" smtClean="0"/>
              <a:t>trav</a:t>
            </a:r>
            <a:r>
              <a:rPr lang="es-ES" sz="2400" dirty="0" err="1" smtClean="0"/>
              <a:t>és</a:t>
            </a:r>
            <a:r>
              <a:rPr lang="es-ES" sz="2400" dirty="0" smtClean="0"/>
              <a:t> de la informática</a:t>
            </a:r>
            <a:r>
              <a:rPr lang="es-ES_tradnl" sz="2400" dirty="0" smtClean="0"/>
              <a:t> es </a:t>
            </a:r>
            <a:r>
              <a:rPr lang="es-ES_tradnl" sz="2400" dirty="0"/>
              <a:t>particularmente útil</a:t>
            </a:r>
            <a:r>
              <a:rPr lang="es-ES_tradnl" sz="2400" dirty="0" smtClean="0"/>
              <a:t>:</a:t>
            </a:r>
          </a:p>
          <a:p>
            <a:pPr marL="342900" indent="-342900">
              <a:spcBef>
                <a:spcPts val="600"/>
              </a:spcBef>
              <a:spcAft>
                <a:spcPts val="600"/>
              </a:spcAft>
              <a:buFont typeface="Arial" charset="0"/>
              <a:buChar char="•"/>
            </a:pPr>
            <a:r>
              <a:rPr lang="es-ES_tradnl" sz="2400" dirty="0" smtClean="0"/>
              <a:t>1</a:t>
            </a:r>
            <a:r>
              <a:rPr lang="es-ES_tradnl" sz="2400" dirty="0"/>
              <a:t>. Cuando la unidad de análisis es </a:t>
            </a:r>
            <a:r>
              <a:rPr lang="es-ES_tradnl" sz="2400" dirty="0" smtClean="0"/>
              <a:t>la </a:t>
            </a:r>
            <a:r>
              <a:rPr lang="es-ES_tradnl" sz="2400" dirty="0"/>
              <a:t>palabra, y el análisis se refiere al número de veces que se usa </a:t>
            </a:r>
            <a:r>
              <a:rPr lang="es-ES_tradnl" sz="2400" dirty="0" smtClean="0"/>
              <a:t>una </a:t>
            </a:r>
            <a:r>
              <a:rPr lang="es-ES_tradnl" sz="2400" dirty="0"/>
              <a:t>palabra</a:t>
            </a:r>
            <a:r>
              <a:rPr lang="es-ES_tradnl" sz="2400" dirty="0" smtClean="0"/>
              <a:t>.</a:t>
            </a:r>
          </a:p>
          <a:p>
            <a:pPr marL="342900" indent="-342900">
              <a:spcBef>
                <a:spcPts val="600"/>
              </a:spcBef>
              <a:spcAft>
                <a:spcPts val="600"/>
              </a:spcAft>
              <a:buFont typeface="Arial" charset="0"/>
              <a:buChar char="•"/>
            </a:pPr>
            <a:r>
              <a:rPr lang="es-ES_tradnl" sz="2400" dirty="0" smtClean="0"/>
              <a:t>2</a:t>
            </a:r>
            <a:r>
              <a:rPr lang="es-ES_tradnl" sz="2400" dirty="0"/>
              <a:t>. Cuando el análisis es extremadamente complejo, por ejemplo, utilizando una gran cantidad de categorías con una gran cantidad de unidades de registro cuando la inferencia se debe basar en la concurrencia de dos o más términos en la misma oración. Por ejemplo, el sesgo de un periodista podría identificarse por la aparición del nombre de un político y un modificador evaluativo en la misma oración</a:t>
            </a:r>
            <a:r>
              <a:rPr lang="es-ES_tradnl" sz="2400" dirty="0" smtClean="0"/>
              <a:t>.</a:t>
            </a:r>
          </a:p>
        </p:txBody>
      </p:sp>
    </p:spTree>
    <p:extLst>
      <p:ext uri="{BB962C8B-B14F-4D97-AF65-F5344CB8AC3E}">
        <p14:creationId xmlns:p14="http://schemas.microsoft.com/office/powerpoint/2010/main" val="2066103147"/>
      </p:ext>
    </p:extLst>
  </p:cSld>
  <p:clrMapOvr>
    <a:masterClrMapping/>
  </p:clrMapOvr>
  <p:timing>
    <p:tnLst>
      <p:par>
        <p:cTn id="1" dur="indefinite" restart="never" nodeType="tmRoot"/>
      </p:par>
    </p:tnLst>
  </p:timing>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68</a:t>
            </a:fld>
            <a:endParaRPr lang="en-US" sz="1600" dirty="0"/>
          </a:p>
        </p:txBody>
      </p:sp>
      <p:sp>
        <p:nvSpPr>
          <p:cNvPr id="8" name="Título 1"/>
          <p:cNvSpPr txBox="1">
            <a:spLocks/>
          </p:cNvSpPr>
          <p:nvPr/>
        </p:nvSpPr>
        <p:spPr>
          <a:xfrm>
            <a:off x="770399" y="595018"/>
            <a:ext cx="10325749" cy="877720"/>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sz="4400" dirty="0"/>
              <a:t>When to Use Computers for Content Analysis</a:t>
            </a:r>
          </a:p>
        </p:txBody>
      </p:sp>
      <p:sp>
        <p:nvSpPr>
          <p:cNvPr id="5" name="Marcador de contenido 2"/>
          <p:cNvSpPr txBox="1">
            <a:spLocks/>
          </p:cNvSpPr>
          <p:nvPr/>
        </p:nvSpPr>
        <p:spPr>
          <a:xfrm>
            <a:off x="907560" y="1673524"/>
            <a:ext cx="10385280" cy="4709146"/>
          </a:xfrm>
          <a:prstGeom prst="rect">
            <a:avLst/>
          </a:prstGeom>
        </p:spPr>
        <p:txBody>
          <a:bodyPr>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342900" indent="-342900">
              <a:spcBef>
                <a:spcPts val="600"/>
              </a:spcBef>
              <a:spcAft>
                <a:spcPts val="600"/>
              </a:spcAft>
              <a:buFont typeface="Arial" charset="0"/>
              <a:buChar char="•"/>
            </a:pPr>
            <a:r>
              <a:rPr lang="es-ES_tradnl" sz="2400" dirty="0"/>
              <a:t>3. Cuando el análisis implica examinar los datos de múltiples maneras. Algunos estudios utilizan gramática semántica compleja para analizar material de texto, y las computadoras permiten manipulaciones complicadas que permiten una mejor comprensión de estos datos del lenguaje</a:t>
            </a:r>
            <a:r>
              <a:rPr lang="es-ES_tradnl" sz="2400" dirty="0" smtClean="0"/>
              <a:t>.</a:t>
            </a:r>
          </a:p>
          <a:p>
            <a:pPr marL="342900" indent="-342900">
              <a:spcBef>
                <a:spcPts val="600"/>
              </a:spcBef>
              <a:spcAft>
                <a:spcPts val="600"/>
              </a:spcAft>
              <a:buFont typeface="Arial" charset="0"/>
              <a:buChar char="•"/>
            </a:pPr>
            <a:r>
              <a:rPr lang="es-ES_tradnl" sz="2400" dirty="0" smtClean="0"/>
              <a:t>4</a:t>
            </a:r>
            <a:r>
              <a:rPr lang="es-ES_tradnl" sz="2400" dirty="0"/>
              <a:t>. Cuando los datos provienen de documentos que son de importancia básica para una variedad de disciplinas, investigadores y líneas de investigación y podrían usarse en múltiples estudios. El gasto del análisis por computadora puede, en efecto, "extenderse" a lo largo de los estudios. </a:t>
            </a:r>
            <a:r>
              <a:rPr lang="es-ES_tradnl" sz="2400" dirty="0" err="1"/>
              <a:t>Holsti</a:t>
            </a:r>
            <a:r>
              <a:rPr lang="es-ES_tradnl" sz="2400" dirty="0"/>
              <a:t> (1969) citó el ejemplo de una base de datos construida a partir del análisis informático de textos de todas las principales plataformas de partidos políticos desde 1844. Parece probable que los investigadores continúen generando hipótesis que puedan ser probadas contra tales conjuntos de datos.</a:t>
            </a:r>
            <a:endParaRPr lang="es-ES" sz="2400" dirty="0"/>
          </a:p>
        </p:txBody>
      </p:sp>
    </p:spTree>
    <p:extLst>
      <p:ext uri="{BB962C8B-B14F-4D97-AF65-F5344CB8AC3E}">
        <p14:creationId xmlns:p14="http://schemas.microsoft.com/office/powerpoint/2010/main" val="1347048976"/>
      </p:ext>
    </p:extLst>
  </p:cSld>
  <p:clrMapOvr>
    <a:masterClrMapping/>
  </p:clrMapOvr>
  <p:timing>
    <p:tnLst>
      <p:par>
        <p:cTn id="1" dur="indefinite" restart="never" nodeType="tmRoot"/>
      </p:par>
    </p:tnLst>
  </p:timing>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69</a:t>
            </a:fld>
            <a:endParaRPr lang="en-US" sz="1600" dirty="0"/>
          </a:p>
        </p:txBody>
      </p:sp>
      <p:sp>
        <p:nvSpPr>
          <p:cNvPr id="8" name="Título 1"/>
          <p:cNvSpPr txBox="1">
            <a:spLocks/>
          </p:cNvSpPr>
          <p:nvPr/>
        </p:nvSpPr>
        <p:spPr>
          <a:xfrm>
            <a:off x="770399" y="595018"/>
            <a:ext cx="10325749" cy="877720"/>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sz="4400" dirty="0"/>
              <a:t>When to Use Computers for Content Analysis</a:t>
            </a:r>
          </a:p>
        </p:txBody>
      </p:sp>
      <p:sp>
        <p:nvSpPr>
          <p:cNvPr id="5" name="Marcador de contenido 2"/>
          <p:cNvSpPr txBox="1">
            <a:spLocks/>
          </p:cNvSpPr>
          <p:nvPr/>
        </p:nvSpPr>
        <p:spPr>
          <a:xfrm>
            <a:off x="907560" y="1673524"/>
            <a:ext cx="10385280" cy="4709146"/>
          </a:xfrm>
          <a:prstGeom prst="rect">
            <a:avLst/>
          </a:prstGeom>
        </p:spPr>
        <p:txBody>
          <a:bodyPr>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342900" indent="-342900">
              <a:spcBef>
                <a:spcPts val="600"/>
              </a:spcBef>
              <a:spcAft>
                <a:spcPts val="600"/>
              </a:spcAft>
              <a:buFont typeface="Arial" charset="0"/>
              <a:buChar char="•"/>
            </a:pPr>
            <a:r>
              <a:rPr lang="es-ES_tradnl" sz="2400" dirty="0"/>
              <a:t>Las primeras dos razones siguen siendo apropiadas más de 40 años después de la publicación del consejo de </a:t>
            </a:r>
            <a:r>
              <a:rPr lang="es-ES_tradnl" sz="2400" dirty="0" err="1"/>
              <a:t>Holsti</a:t>
            </a:r>
            <a:r>
              <a:rPr lang="es-ES_tradnl" sz="2400" dirty="0"/>
              <a:t>, pero la tercera y la cuarta parecen menos relevantes hoy en día porque el costo del análisis de contenido informático ha disminuido drásticamente y debido a la disponibilidad generalizada de alta capacidad y alta </a:t>
            </a:r>
            <a:r>
              <a:rPr lang="es-ES_tradnl" sz="2400" dirty="0" smtClean="0"/>
              <a:t>capacidad de </a:t>
            </a:r>
            <a:r>
              <a:rPr lang="es-ES_tradnl" sz="2400" dirty="0"/>
              <a:t>las computadoras personales</a:t>
            </a:r>
            <a:r>
              <a:rPr lang="es-ES_tradnl" sz="2400" dirty="0" smtClean="0"/>
              <a:t>.</a:t>
            </a:r>
          </a:p>
          <a:p>
            <a:pPr marL="342900" indent="-342900">
              <a:spcBef>
                <a:spcPts val="600"/>
              </a:spcBef>
              <a:spcAft>
                <a:spcPts val="600"/>
              </a:spcAft>
              <a:buFont typeface="Arial" charset="0"/>
              <a:buChar char="•"/>
            </a:pPr>
            <a:r>
              <a:rPr lang="es-ES_tradnl" sz="2400" dirty="0" smtClean="0"/>
              <a:t>Por </a:t>
            </a:r>
            <a:r>
              <a:rPr lang="es-ES_tradnl" sz="2400" dirty="0"/>
              <a:t>el contrario, se podría agregar una nueva razón a la lista de </a:t>
            </a:r>
            <a:r>
              <a:rPr lang="es-ES_tradnl" sz="2400" dirty="0" err="1"/>
              <a:t>Holsti</a:t>
            </a:r>
            <a:r>
              <a:rPr lang="es-ES_tradnl" sz="2400" dirty="0"/>
              <a:t>: cuando el tipo de análisis por computadora es apropiado para el material que está disponible o se hace disponible en forma digital. </a:t>
            </a:r>
            <a:endParaRPr lang="es-ES_tradnl" sz="2400" dirty="0" smtClean="0"/>
          </a:p>
        </p:txBody>
      </p:sp>
    </p:spTree>
    <p:extLst>
      <p:ext uri="{BB962C8B-B14F-4D97-AF65-F5344CB8AC3E}">
        <p14:creationId xmlns:p14="http://schemas.microsoft.com/office/powerpoint/2010/main" val="1981960107"/>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7</a:t>
            </a:fld>
            <a:endParaRPr lang="en-US" sz="1600" dirty="0"/>
          </a:p>
        </p:txBody>
      </p:sp>
      <p:sp>
        <p:nvSpPr>
          <p:cNvPr id="8" name="Título 1"/>
          <p:cNvSpPr txBox="1">
            <a:spLocks/>
          </p:cNvSpPr>
          <p:nvPr/>
        </p:nvSpPr>
        <p:spPr>
          <a:xfrm>
            <a:off x="449179" y="2595212"/>
            <a:ext cx="9973202" cy="1429789"/>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sz="4400" dirty="0" err="1"/>
              <a:t>Bibliograf</a:t>
            </a:r>
            <a:r>
              <a:rPr lang="es-ES" sz="4400" dirty="0" err="1"/>
              <a:t>ía</a:t>
            </a:r>
            <a:endParaRPr lang="en-US" sz="4200" dirty="0"/>
          </a:p>
        </p:txBody>
      </p:sp>
      <p:pic>
        <p:nvPicPr>
          <p:cNvPr id="7" name="Imagen 6"/>
          <p:cNvPicPr>
            <a:picLocks noChangeAspect="1"/>
          </p:cNvPicPr>
          <p:nvPr/>
        </p:nvPicPr>
        <p:blipFill>
          <a:blip r:embed="rId3"/>
          <a:stretch>
            <a:fillRect/>
          </a:stretch>
        </p:blipFill>
        <p:spPr>
          <a:xfrm>
            <a:off x="3374571" y="48126"/>
            <a:ext cx="5625050" cy="6793378"/>
          </a:xfrm>
          <a:prstGeom prst="rect">
            <a:avLst/>
          </a:prstGeom>
        </p:spPr>
      </p:pic>
    </p:spTree>
    <p:extLst>
      <p:ext uri="{BB962C8B-B14F-4D97-AF65-F5344CB8AC3E}">
        <p14:creationId xmlns:p14="http://schemas.microsoft.com/office/powerpoint/2010/main" val="2076826685"/>
      </p:ext>
    </p:extLst>
  </p:cSld>
  <p:clrMapOvr>
    <a:masterClrMapping/>
  </p:clrMapOvr>
  <p:timing>
    <p:tnLst>
      <p:par>
        <p:cTn id="1" dur="indefinite" restart="never" nodeType="tmRoot"/>
      </p:par>
    </p:tnLst>
  </p:timing>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70</a:t>
            </a:fld>
            <a:endParaRPr lang="en-US" sz="1600" dirty="0"/>
          </a:p>
        </p:txBody>
      </p:sp>
      <p:sp>
        <p:nvSpPr>
          <p:cNvPr id="8" name="Título 1"/>
          <p:cNvSpPr txBox="1">
            <a:spLocks/>
          </p:cNvSpPr>
          <p:nvPr/>
        </p:nvSpPr>
        <p:spPr>
          <a:xfrm>
            <a:off x="770399" y="595018"/>
            <a:ext cx="10325749" cy="877720"/>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sz="4400" dirty="0"/>
              <a:t>When to Use Computers for Content Analysis</a:t>
            </a:r>
          </a:p>
        </p:txBody>
      </p:sp>
      <p:sp>
        <p:nvSpPr>
          <p:cNvPr id="5" name="Marcador de contenido 2"/>
          <p:cNvSpPr txBox="1">
            <a:spLocks/>
          </p:cNvSpPr>
          <p:nvPr/>
        </p:nvSpPr>
        <p:spPr>
          <a:xfrm>
            <a:off x="907560" y="1673524"/>
            <a:ext cx="10385280" cy="4709146"/>
          </a:xfrm>
          <a:prstGeom prst="rect">
            <a:avLst/>
          </a:prstGeom>
        </p:spPr>
        <p:txBody>
          <a:bodyPr>
            <a:normAutofit fontScale="92500"/>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342900" indent="-342900">
              <a:spcBef>
                <a:spcPts val="600"/>
              </a:spcBef>
              <a:spcAft>
                <a:spcPts val="600"/>
              </a:spcAft>
              <a:buFont typeface="Arial" charset="0"/>
              <a:buChar char="•"/>
            </a:pPr>
            <a:r>
              <a:rPr lang="es-ES_tradnl" sz="2400" dirty="0"/>
              <a:t>En un esfuerzo por comprender mejor las fortalezas y debilidades del análisis de contenido informático, un estudio de 2006 (</a:t>
            </a:r>
            <a:r>
              <a:rPr lang="es-ES_tradnl" sz="2400" dirty="0" err="1"/>
              <a:t>Conway</a:t>
            </a:r>
            <a:r>
              <a:rPr lang="es-ES_tradnl" sz="2400" dirty="0"/>
              <a:t>, 2006) comparó la codificación simultánea de análisis de contenido humano y asistido por computadora de la representación en el periódico de tres candidatos principales para la carrera gubernativa de Texas de 2002, "manteniendo el muestra, pregunta de investigación y libro de códigos coherente ”(p. 192). </a:t>
            </a:r>
            <a:r>
              <a:rPr lang="es-ES_tradnl" sz="2400" dirty="0" err="1"/>
              <a:t>Conway</a:t>
            </a:r>
            <a:r>
              <a:rPr lang="es-ES_tradnl" sz="2400" dirty="0"/>
              <a:t> informó que los dos métodos "arrojaron resultados dramáticamente diferentes sobre cómo el periódico retrató a los candidatos y los temas durante la campaña" (p. 189). Sorprendentemente, los codificadores humanos encontraron solo un cuarto de los problemas y atributos de problemas encontrados por el método asistido por computadora. </a:t>
            </a:r>
            <a:r>
              <a:rPr lang="es-ES_tradnl" sz="2400" dirty="0" err="1"/>
              <a:t>Conway</a:t>
            </a:r>
            <a:r>
              <a:rPr lang="es-ES_tradnl" sz="2400" dirty="0"/>
              <a:t> concluyó que el valor de las computadoras radica en analizar conjuntos de datos grandes rápidamente y realizar tareas como contar frecuencias de palabras, pero "el programa empleado tenía dificultades para detectar valencia, reconocer matices sutiles en la cobertura y vincular un atributo a un candidato específico" ( p. 197).</a:t>
            </a:r>
            <a:endParaRPr lang="es-ES" sz="2400" dirty="0"/>
          </a:p>
        </p:txBody>
      </p:sp>
    </p:spTree>
    <p:extLst>
      <p:ext uri="{BB962C8B-B14F-4D97-AF65-F5344CB8AC3E}">
        <p14:creationId xmlns:p14="http://schemas.microsoft.com/office/powerpoint/2010/main" val="474911533"/>
      </p:ext>
    </p:extLst>
  </p:cSld>
  <p:clrMapOvr>
    <a:masterClrMapping/>
  </p:clrMapOvr>
  <p:timing>
    <p:tnLst>
      <p:par>
        <p:cTn id="1" dur="indefinite" restart="never" nodeType="tmRoot"/>
      </p:par>
    </p:tnLst>
  </p:timing>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71</a:t>
            </a:fld>
            <a:endParaRPr lang="en-US" sz="1600" dirty="0"/>
          </a:p>
        </p:txBody>
      </p:sp>
      <p:sp>
        <p:nvSpPr>
          <p:cNvPr id="8" name="Título 1"/>
          <p:cNvSpPr txBox="1">
            <a:spLocks/>
          </p:cNvSpPr>
          <p:nvPr/>
        </p:nvSpPr>
        <p:spPr>
          <a:xfrm>
            <a:off x="770399" y="595018"/>
            <a:ext cx="10325749" cy="877720"/>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sz="4400" dirty="0"/>
              <a:t>Finding Computer Programs to Use</a:t>
            </a:r>
          </a:p>
        </p:txBody>
      </p:sp>
      <p:sp>
        <p:nvSpPr>
          <p:cNvPr id="5" name="Marcador de contenido 2"/>
          <p:cNvSpPr txBox="1">
            <a:spLocks/>
          </p:cNvSpPr>
          <p:nvPr/>
        </p:nvSpPr>
        <p:spPr>
          <a:xfrm>
            <a:off x="907560" y="1673524"/>
            <a:ext cx="10385280" cy="4709146"/>
          </a:xfrm>
          <a:prstGeom prst="rect">
            <a:avLst/>
          </a:prstGeom>
        </p:spPr>
        <p:txBody>
          <a:bodyPr>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342900" indent="-342900">
              <a:spcBef>
                <a:spcPts val="600"/>
              </a:spcBef>
              <a:spcAft>
                <a:spcPts val="600"/>
              </a:spcAft>
              <a:buFont typeface="Arial" charset="0"/>
              <a:buChar char="•"/>
            </a:pPr>
            <a:r>
              <a:rPr lang="es-ES_tradnl" sz="2400" dirty="0"/>
              <a:t>El crecimiento de las industrias de hardware y software ha hecho que encontrar programas de computadora sea bastante simple, e Internet es útil para identificar dichos </a:t>
            </a:r>
            <a:r>
              <a:rPr lang="es-ES_tradnl" sz="2400" dirty="0" smtClean="0"/>
              <a:t>programas.</a:t>
            </a:r>
          </a:p>
          <a:p>
            <a:pPr marL="342900" indent="-342900">
              <a:spcBef>
                <a:spcPts val="600"/>
              </a:spcBef>
              <a:spcAft>
                <a:spcPts val="600"/>
              </a:spcAft>
              <a:buFont typeface="Arial" charset="0"/>
              <a:buChar char="•"/>
            </a:pPr>
            <a:r>
              <a:rPr lang="es-ES_tradnl" sz="2400" dirty="0" smtClean="0"/>
              <a:t>El </a:t>
            </a:r>
            <a:r>
              <a:rPr lang="es-ES_tradnl" sz="2400" dirty="0"/>
              <a:t>uso de un motor de búsqueda proporcionará las ubicaciones del software de análisis de contenido. La sofisticación y el costo de estos programas varían. </a:t>
            </a:r>
            <a:endParaRPr lang="es-ES_tradnl" sz="2400" dirty="0" smtClean="0"/>
          </a:p>
          <a:p>
            <a:pPr marL="342900" indent="-342900">
              <a:spcBef>
                <a:spcPts val="600"/>
              </a:spcBef>
              <a:spcAft>
                <a:spcPts val="600"/>
              </a:spcAft>
              <a:buFont typeface="Arial" charset="0"/>
              <a:buChar char="•"/>
            </a:pPr>
            <a:r>
              <a:rPr lang="es-ES_tradnl" sz="2400" dirty="0" smtClean="0"/>
              <a:t>Por </a:t>
            </a:r>
            <a:r>
              <a:rPr lang="es-ES_tradnl" sz="2400" dirty="0"/>
              <a:t>ejemplo, un programa llamado </a:t>
            </a:r>
            <a:r>
              <a:rPr lang="es-ES_tradnl" sz="2400" dirty="0" err="1"/>
              <a:t>VBPro</a:t>
            </a:r>
            <a:r>
              <a:rPr lang="es-ES_tradnl" sz="2400" dirty="0"/>
              <a:t> usa un enfoque de palabras clave. Fue creado por Mark Miller y ha sido ampliamente utilizado en varios artículos (</a:t>
            </a:r>
            <a:r>
              <a:rPr lang="es-ES_tradnl" sz="2400" dirty="0" err="1"/>
              <a:t>Andsager</a:t>
            </a:r>
            <a:r>
              <a:rPr lang="es-ES_tradnl" sz="2400" dirty="0"/>
              <a:t>, 2000; </a:t>
            </a:r>
            <a:r>
              <a:rPr lang="es-ES_tradnl" sz="2400" dirty="0" err="1"/>
              <a:t>Dyer</a:t>
            </a:r>
            <a:r>
              <a:rPr lang="es-ES_tradnl" sz="2400" dirty="0"/>
              <a:t> et al., 1991; Miller, </a:t>
            </a:r>
            <a:r>
              <a:rPr lang="es-ES_tradnl" sz="2400" dirty="0" err="1"/>
              <a:t>Andsager</a:t>
            </a:r>
            <a:r>
              <a:rPr lang="es-ES_tradnl" sz="2400" dirty="0"/>
              <a:t> y </a:t>
            </a:r>
            <a:r>
              <a:rPr lang="es-ES_tradnl" sz="2400" dirty="0" err="1"/>
              <a:t>Riechert</a:t>
            </a:r>
            <a:r>
              <a:rPr lang="es-ES_tradnl" sz="2400" dirty="0"/>
              <a:t>, 1998). </a:t>
            </a:r>
            <a:r>
              <a:rPr lang="es-ES_tradnl" sz="2400" dirty="0" smtClean="0"/>
              <a:t>El </a:t>
            </a:r>
            <a:r>
              <a:rPr lang="es-ES_tradnl" sz="2400" dirty="0"/>
              <a:t>programa prepara el texto para el análisis, crea una lista de palabras y su frecuencia, encuentra y etiqueta las palabras en el contenido, codifica las unidades de contenido definidas por el investigador para la presencia y mapea los términos en el espacio multidimensional para la concurrencia. </a:t>
            </a:r>
            <a:endParaRPr lang="es-ES_tradnl" sz="2400" dirty="0" smtClean="0"/>
          </a:p>
        </p:txBody>
      </p:sp>
    </p:spTree>
    <p:extLst>
      <p:ext uri="{BB962C8B-B14F-4D97-AF65-F5344CB8AC3E}">
        <p14:creationId xmlns:p14="http://schemas.microsoft.com/office/powerpoint/2010/main" val="1964049484"/>
      </p:ext>
    </p:extLst>
  </p:cSld>
  <p:clrMapOvr>
    <a:masterClrMapping/>
  </p:clrMapOvr>
  <p:timing>
    <p:tnLst>
      <p:par>
        <p:cTn id="1" dur="indefinite" restart="never" nodeType="tmRoot"/>
      </p:par>
    </p:tnLst>
  </p:timing>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72</a:t>
            </a:fld>
            <a:endParaRPr lang="en-US" sz="1600" dirty="0"/>
          </a:p>
        </p:txBody>
      </p:sp>
      <p:sp>
        <p:nvSpPr>
          <p:cNvPr id="8" name="Título 1"/>
          <p:cNvSpPr txBox="1">
            <a:spLocks/>
          </p:cNvSpPr>
          <p:nvPr/>
        </p:nvSpPr>
        <p:spPr>
          <a:xfrm>
            <a:off x="770399" y="595018"/>
            <a:ext cx="10325749" cy="877720"/>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sz="4400" dirty="0"/>
              <a:t>Finding Computer Programs to Use</a:t>
            </a:r>
          </a:p>
        </p:txBody>
      </p:sp>
      <p:sp>
        <p:nvSpPr>
          <p:cNvPr id="5" name="Marcador de contenido 2"/>
          <p:cNvSpPr txBox="1">
            <a:spLocks/>
          </p:cNvSpPr>
          <p:nvPr/>
        </p:nvSpPr>
        <p:spPr>
          <a:xfrm>
            <a:off x="907560" y="1673524"/>
            <a:ext cx="10385280" cy="4709146"/>
          </a:xfrm>
          <a:prstGeom prst="rect">
            <a:avLst/>
          </a:prstGeom>
        </p:spPr>
        <p:txBody>
          <a:bodyPr>
            <a:normAutofit lnSpcReduction="10000"/>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342900" indent="-342900">
              <a:spcBef>
                <a:spcPts val="600"/>
              </a:spcBef>
              <a:spcAft>
                <a:spcPts val="600"/>
              </a:spcAft>
              <a:buFont typeface="Arial" charset="0"/>
              <a:buChar char="•"/>
            </a:pPr>
            <a:r>
              <a:rPr lang="es-ES_tradnl" sz="2400" dirty="0"/>
              <a:t>Otros programas disponibles en la Web incluyen CATPAC (http://</a:t>
            </a:r>
            <a:r>
              <a:rPr lang="es-ES_tradnl" sz="2400" dirty="0" err="1"/>
              <a:t>www.galileoco.com</a:t>
            </a:r>
            <a:r>
              <a:rPr lang="es-ES_tradnl" sz="2400" dirty="0"/>
              <a:t>), que produce recuentos de palabras, recuentos de coincidencias (frecuencia con la que las palabras aparecen juntas), análisis de conglomerados (agrupaciones de palabras asociadas entre sí), y mapas perceptuales (grupos de palabras que se muestran en cuadrículas dimensionales). </a:t>
            </a:r>
            <a:endParaRPr lang="es-ES_tradnl" sz="2400" dirty="0" smtClean="0"/>
          </a:p>
          <a:p>
            <a:pPr marL="342900" indent="-342900">
              <a:spcBef>
                <a:spcPts val="600"/>
              </a:spcBef>
              <a:spcAft>
                <a:spcPts val="600"/>
              </a:spcAft>
              <a:buFont typeface="Arial" charset="0"/>
              <a:buChar char="•"/>
            </a:pPr>
            <a:r>
              <a:rPr lang="es-ES_tradnl" sz="2400" dirty="0" smtClean="0"/>
              <a:t>Otros </a:t>
            </a:r>
            <a:r>
              <a:rPr lang="es-ES_tradnl" sz="2400" dirty="0"/>
              <a:t>programas incluyen </a:t>
            </a:r>
            <a:r>
              <a:rPr lang="es-ES_tradnl" sz="2400" dirty="0" err="1"/>
              <a:t>Atlas.ti</a:t>
            </a:r>
            <a:r>
              <a:rPr lang="es-ES_tradnl" sz="2400" dirty="0"/>
              <a:t>, </a:t>
            </a:r>
            <a:r>
              <a:rPr lang="es-ES_tradnl" sz="2400" dirty="0" err="1"/>
              <a:t>Maxqda</a:t>
            </a:r>
            <a:r>
              <a:rPr lang="es-ES_tradnl" sz="2400" dirty="0"/>
              <a:t>, </a:t>
            </a:r>
            <a:r>
              <a:rPr lang="es-ES_tradnl" sz="2400" dirty="0" err="1"/>
              <a:t>NViro</a:t>
            </a:r>
            <a:r>
              <a:rPr lang="es-ES_tradnl" sz="2400" dirty="0"/>
              <a:t> y </a:t>
            </a:r>
            <a:r>
              <a:rPr lang="es-ES_tradnl" sz="2400" dirty="0" err="1"/>
              <a:t>dedoose</a:t>
            </a:r>
            <a:r>
              <a:rPr lang="es-ES_tradnl" sz="2400" dirty="0"/>
              <a:t>. </a:t>
            </a:r>
            <a:endParaRPr lang="es-ES_tradnl" sz="2400" dirty="0" smtClean="0"/>
          </a:p>
          <a:p>
            <a:pPr marL="342900" indent="-342900">
              <a:spcBef>
                <a:spcPts val="600"/>
              </a:spcBef>
              <a:spcAft>
                <a:spcPts val="600"/>
              </a:spcAft>
              <a:buFont typeface="Arial" charset="0"/>
              <a:buChar char="•"/>
            </a:pPr>
            <a:r>
              <a:rPr lang="es-ES_tradnl" sz="2400" dirty="0" smtClean="0"/>
              <a:t>Algunos</a:t>
            </a:r>
            <a:r>
              <a:rPr lang="es-ES_tradnl" sz="2400" dirty="0"/>
              <a:t>, como </a:t>
            </a:r>
            <a:r>
              <a:rPr lang="es-ES_tradnl" sz="2400" dirty="0" err="1"/>
              <a:t>Maxqda</a:t>
            </a:r>
            <a:r>
              <a:rPr lang="es-ES_tradnl" sz="2400" dirty="0"/>
              <a:t> y </a:t>
            </a:r>
            <a:r>
              <a:rPr lang="es-ES_tradnl" sz="2400" dirty="0" err="1"/>
              <a:t>Atlas.ti</a:t>
            </a:r>
            <a:r>
              <a:rPr lang="es-ES_tradnl" sz="2400" dirty="0"/>
              <a:t>, se comercializan principalmente para el análisis de contenido cualitativo, pero pueden programarse para realizar análisis cuantitativos (</a:t>
            </a:r>
            <a:r>
              <a:rPr lang="es-ES_tradnl" sz="2400" dirty="0" err="1"/>
              <a:t>Maxqda</a:t>
            </a:r>
            <a:r>
              <a:rPr lang="es-ES_tradnl" sz="2400" dirty="0"/>
              <a:t>, por ejemplo, vincula técnicas cuantitativas y cualitativas en su menú de "métodos mixtos"). </a:t>
            </a:r>
            <a:endParaRPr lang="es-ES_tradnl" sz="2400" dirty="0" smtClean="0"/>
          </a:p>
          <a:p>
            <a:pPr marL="342900" indent="-342900">
              <a:spcBef>
                <a:spcPts val="600"/>
              </a:spcBef>
              <a:spcAft>
                <a:spcPts val="600"/>
              </a:spcAft>
              <a:buFont typeface="Arial" charset="0"/>
              <a:buChar char="•"/>
            </a:pPr>
            <a:r>
              <a:rPr lang="es-ES_tradnl" sz="2400" dirty="0" smtClean="0"/>
              <a:t>Los </a:t>
            </a:r>
            <a:r>
              <a:rPr lang="es-ES_tradnl" sz="2400" dirty="0"/>
              <a:t>investigadores interesados ​​en los avances en el análisis de contenido de video deberían leer </a:t>
            </a:r>
            <a:r>
              <a:rPr lang="es-ES_tradnl" sz="2400" dirty="0" err="1"/>
              <a:t>Ngo</a:t>
            </a:r>
            <a:r>
              <a:rPr lang="es-ES_tradnl" sz="2400" dirty="0"/>
              <a:t>, </a:t>
            </a:r>
            <a:r>
              <a:rPr lang="es-ES_tradnl" sz="2400" dirty="0" err="1"/>
              <a:t>Pong</a:t>
            </a:r>
            <a:r>
              <a:rPr lang="es-ES_tradnl" sz="2400" dirty="0"/>
              <a:t> y Zhang (2001). </a:t>
            </a:r>
            <a:endParaRPr lang="es-ES_tradnl" sz="2400" dirty="0" smtClean="0"/>
          </a:p>
        </p:txBody>
      </p:sp>
    </p:spTree>
    <p:extLst>
      <p:ext uri="{BB962C8B-B14F-4D97-AF65-F5344CB8AC3E}">
        <p14:creationId xmlns:p14="http://schemas.microsoft.com/office/powerpoint/2010/main" val="1806555422"/>
      </p:ext>
    </p:extLst>
  </p:cSld>
  <p:clrMapOvr>
    <a:masterClrMapping/>
  </p:clrMapOvr>
  <p:timing>
    <p:tnLst>
      <p:par>
        <p:cTn id="1" dur="indefinite" restart="never" nodeType="tmRoot"/>
      </p:par>
    </p:tnLst>
  </p:timing>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73</a:t>
            </a:fld>
            <a:endParaRPr lang="en-US" sz="1600" dirty="0"/>
          </a:p>
        </p:txBody>
      </p:sp>
      <p:sp>
        <p:nvSpPr>
          <p:cNvPr id="8" name="Título 1"/>
          <p:cNvSpPr txBox="1">
            <a:spLocks/>
          </p:cNvSpPr>
          <p:nvPr/>
        </p:nvSpPr>
        <p:spPr>
          <a:xfrm>
            <a:off x="770399" y="595018"/>
            <a:ext cx="10325749" cy="877720"/>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sz="4400" dirty="0"/>
              <a:t>Finding Computer Programs to Use</a:t>
            </a:r>
          </a:p>
        </p:txBody>
      </p:sp>
      <p:sp>
        <p:nvSpPr>
          <p:cNvPr id="5" name="Marcador de contenido 2"/>
          <p:cNvSpPr txBox="1">
            <a:spLocks/>
          </p:cNvSpPr>
          <p:nvPr/>
        </p:nvSpPr>
        <p:spPr>
          <a:xfrm>
            <a:off x="907560" y="1673524"/>
            <a:ext cx="10385280" cy="4709146"/>
          </a:xfrm>
          <a:prstGeom prst="rect">
            <a:avLst/>
          </a:prstGeom>
        </p:spPr>
        <p:txBody>
          <a:bodyPr>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342900" indent="-342900">
              <a:spcBef>
                <a:spcPts val="600"/>
              </a:spcBef>
              <a:spcAft>
                <a:spcPts val="600"/>
              </a:spcAft>
              <a:buFont typeface="Arial" charset="0"/>
              <a:buChar char="•"/>
            </a:pPr>
            <a:r>
              <a:rPr lang="es-ES_tradnl" sz="2400" dirty="0"/>
              <a:t>Todos los programas de análisis de contenido informático asumen ciertas características del hardware, como la plataforma (DOS, Windows, Apple) y el tamaño de la memoria de procesamiento. </a:t>
            </a:r>
          </a:p>
          <a:p>
            <a:pPr marL="342900" indent="-342900">
              <a:spcBef>
                <a:spcPts val="600"/>
              </a:spcBef>
              <a:spcAft>
                <a:spcPts val="600"/>
              </a:spcAft>
              <a:buFont typeface="Arial" charset="0"/>
              <a:buChar char="•"/>
            </a:pPr>
            <a:r>
              <a:rPr lang="es-ES_tradnl" sz="2400" dirty="0" smtClean="0"/>
              <a:t>Los </a:t>
            </a:r>
            <a:r>
              <a:rPr lang="es-ES_tradnl" sz="2400" dirty="0"/>
              <a:t>precios y descuentos disponibles para académicos también varían. </a:t>
            </a:r>
            <a:endParaRPr lang="es-ES_tradnl" sz="2400" dirty="0" smtClean="0"/>
          </a:p>
          <a:p>
            <a:pPr marL="342900" indent="-342900">
              <a:spcBef>
                <a:spcPts val="600"/>
              </a:spcBef>
              <a:spcAft>
                <a:spcPts val="600"/>
              </a:spcAft>
              <a:buFont typeface="Arial" charset="0"/>
              <a:buChar char="•"/>
            </a:pPr>
            <a:r>
              <a:rPr lang="es-ES_tradnl" sz="2400" dirty="0" smtClean="0"/>
              <a:t>Al </a:t>
            </a:r>
            <a:r>
              <a:rPr lang="es-ES_tradnl" sz="2400" dirty="0"/>
              <a:t>igual que con cualquier inversión, los analistas de contenido deben usar las compras de comparación y consultar con las personas que han usado programas, si es posible. </a:t>
            </a:r>
            <a:endParaRPr lang="es-ES" sz="2400" dirty="0"/>
          </a:p>
        </p:txBody>
      </p:sp>
    </p:spTree>
    <p:extLst>
      <p:ext uri="{BB962C8B-B14F-4D97-AF65-F5344CB8AC3E}">
        <p14:creationId xmlns:p14="http://schemas.microsoft.com/office/powerpoint/2010/main" val="544524916"/>
      </p:ext>
    </p:extLst>
  </p:cSld>
  <p:clrMapOvr>
    <a:masterClrMapping/>
  </p:clrMapOvr>
  <p:timing>
    <p:tnLst>
      <p:par>
        <p:cTn id="1" dur="indefinite" restart="never" nodeType="tmRoot"/>
      </p:par>
    </p:tnLst>
  </p:timing>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74</a:t>
            </a:fld>
            <a:endParaRPr lang="en-US" sz="1600" dirty="0"/>
          </a:p>
        </p:txBody>
      </p:sp>
      <p:sp>
        <p:nvSpPr>
          <p:cNvPr id="8" name="Título 1"/>
          <p:cNvSpPr txBox="1">
            <a:spLocks/>
          </p:cNvSpPr>
          <p:nvPr/>
        </p:nvSpPr>
        <p:spPr>
          <a:xfrm>
            <a:off x="770399" y="595018"/>
            <a:ext cx="10325749" cy="877720"/>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sz="4400" dirty="0"/>
              <a:t>Finding Computer Programs to Use</a:t>
            </a:r>
          </a:p>
        </p:txBody>
      </p:sp>
      <p:pic>
        <p:nvPicPr>
          <p:cNvPr id="3" name="Imagen 2"/>
          <p:cNvPicPr>
            <a:picLocks noChangeAspect="1"/>
          </p:cNvPicPr>
          <p:nvPr/>
        </p:nvPicPr>
        <p:blipFill>
          <a:blip r:embed="rId3"/>
          <a:stretch>
            <a:fillRect/>
          </a:stretch>
        </p:blipFill>
        <p:spPr>
          <a:xfrm>
            <a:off x="409162" y="1553115"/>
            <a:ext cx="6599484" cy="2771458"/>
          </a:xfrm>
          <a:prstGeom prst="rect">
            <a:avLst/>
          </a:prstGeom>
        </p:spPr>
      </p:pic>
      <p:pic>
        <p:nvPicPr>
          <p:cNvPr id="4" name="Imagen 3"/>
          <p:cNvPicPr>
            <a:picLocks noChangeAspect="1"/>
          </p:cNvPicPr>
          <p:nvPr/>
        </p:nvPicPr>
        <p:blipFill>
          <a:blip r:embed="rId4"/>
          <a:stretch>
            <a:fillRect/>
          </a:stretch>
        </p:blipFill>
        <p:spPr>
          <a:xfrm>
            <a:off x="6573328" y="3097995"/>
            <a:ext cx="5242007" cy="3206136"/>
          </a:xfrm>
          <a:prstGeom prst="rect">
            <a:avLst/>
          </a:prstGeom>
        </p:spPr>
      </p:pic>
    </p:spTree>
    <p:extLst>
      <p:ext uri="{BB962C8B-B14F-4D97-AF65-F5344CB8AC3E}">
        <p14:creationId xmlns:p14="http://schemas.microsoft.com/office/powerpoint/2010/main" val="1801075265"/>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8</a:t>
            </a:fld>
            <a:endParaRPr lang="en-US" sz="1600" dirty="0"/>
          </a:p>
        </p:txBody>
      </p:sp>
      <p:sp>
        <p:nvSpPr>
          <p:cNvPr id="8" name="Título 1"/>
          <p:cNvSpPr txBox="1">
            <a:spLocks/>
          </p:cNvSpPr>
          <p:nvPr/>
        </p:nvSpPr>
        <p:spPr>
          <a:xfrm>
            <a:off x="492536" y="210969"/>
            <a:ext cx="7605505" cy="776583"/>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s-ES" sz="4000" dirty="0"/>
              <a:t>Un poco sobre mi </a:t>
            </a:r>
            <a:r>
              <a:rPr lang="es-ES" sz="4000" dirty="0" err="1"/>
              <a:t>background</a:t>
            </a:r>
            <a:endParaRPr lang="en-US" sz="4000" dirty="0"/>
          </a:p>
        </p:txBody>
      </p:sp>
      <p:pic>
        <p:nvPicPr>
          <p:cNvPr id="6" name="Imagen 5"/>
          <p:cNvPicPr>
            <a:picLocks noChangeAspect="1"/>
          </p:cNvPicPr>
          <p:nvPr/>
        </p:nvPicPr>
        <p:blipFill>
          <a:blip r:embed="rId3"/>
          <a:stretch>
            <a:fillRect/>
          </a:stretch>
        </p:blipFill>
        <p:spPr>
          <a:xfrm>
            <a:off x="4102359" y="1170432"/>
            <a:ext cx="3995682" cy="2738374"/>
          </a:xfrm>
          <a:prstGeom prst="rect">
            <a:avLst/>
          </a:prstGeom>
        </p:spPr>
      </p:pic>
      <p:pic>
        <p:nvPicPr>
          <p:cNvPr id="3" name="Imagen 2"/>
          <p:cNvPicPr>
            <a:picLocks noChangeAspect="1"/>
          </p:cNvPicPr>
          <p:nvPr/>
        </p:nvPicPr>
        <p:blipFill>
          <a:blip r:embed="rId4"/>
          <a:stretch>
            <a:fillRect/>
          </a:stretch>
        </p:blipFill>
        <p:spPr>
          <a:xfrm>
            <a:off x="7819272" y="3707924"/>
            <a:ext cx="3318120" cy="2815874"/>
          </a:xfrm>
          <a:prstGeom prst="rect">
            <a:avLst/>
          </a:prstGeom>
        </p:spPr>
      </p:pic>
      <p:pic>
        <p:nvPicPr>
          <p:cNvPr id="4" name="Imagen 3"/>
          <p:cNvPicPr>
            <a:picLocks noChangeAspect="1"/>
          </p:cNvPicPr>
          <p:nvPr/>
        </p:nvPicPr>
        <p:blipFill>
          <a:blip r:embed="rId5"/>
          <a:stretch>
            <a:fillRect/>
          </a:stretch>
        </p:blipFill>
        <p:spPr>
          <a:xfrm>
            <a:off x="492536" y="3653060"/>
            <a:ext cx="4122928" cy="2888762"/>
          </a:xfrm>
          <a:prstGeom prst="rect">
            <a:avLst/>
          </a:prstGeom>
        </p:spPr>
      </p:pic>
      <p:cxnSp>
        <p:nvCxnSpPr>
          <p:cNvPr id="9" name="Conector angular 8"/>
          <p:cNvCxnSpPr>
            <a:stCxn id="6" idx="1"/>
            <a:endCxn id="4" idx="0"/>
          </p:cNvCxnSpPr>
          <p:nvPr/>
        </p:nvCxnSpPr>
        <p:spPr>
          <a:xfrm rot="10800000" flipV="1">
            <a:off x="2554001" y="2539618"/>
            <a:ext cx="1548359" cy="1113441"/>
          </a:xfrm>
          <a:prstGeom prst="bentConnector2">
            <a:avLst/>
          </a:prstGeom>
          <a:ln w="28575">
            <a:solidFill>
              <a:srgbClr val="002060"/>
            </a:solidFill>
            <a:tailEnd type="triangle"/>
          </a:ln>
        </p:spPr>
        <p:style>
          <a:lnRef idx="1">
            <a:schemeClr val="accent1"/>
          </a:lnRef>
          <a:fillRef idx="0">
            <a:schemeClr val="accent1"/>
          </a:fillRef>
          <a:effectRef idx="0">
            <a:schemeClr val="accent1"/>
          </a:effectRef>
          <a:fontRef idx="minor">
            <a:schemeClr val="tx1"/>
          </a:fontRef>
        </p:style>
      </p:cxnSp>
      <p:cxnSp>
        <p:nvCxnSpPr>
          <p:cNvPr id="13" name="Conector angular 12"/>
          <p:cNvCxnSpPr>
            <a:stCxn id="4" idx="3"/>
          </p:cNvCxnSpPr>
          <p:nvPr/>
        </p:nvCxnSpPr>
        <p:spPr>
          <a:xfrm>
            <a:off x="4615464" y="5097441"/>
            <a:ext cx="3112368" cy="492277"/>
          </a:xfrm>
          <a:prstGeom prst="bentConnector3">
            <a:avLst>
              <a:gd name="adj1" fmla="val 50000"/>
            </a:avLst>
          </a:prstGeom>
          <a:ln w="28575">
            <a:solidFill>
              <a:srgbClr val="002060"/>
            </a:solidFill>
            <a:tailEnd type="triangle"/>
          </a:ln>
        </p:spPr>
        <p:style>
          <a:lnRef idx="1">
            <a:schemeClr val="accent1"/>
          </a:lnRef>
          <a:fillRef idx="0">
            <a:schemeClr val="accent1"/>
          </a:fillRef>
          <a:effectRef idx="0">
            <a:schemeClr val="accent1"/>
          </a:effectRef>
          <a:fontRef idx="minor">
            <a:schemeClr val="tx1"/>
          </a:fontRef>
        </p:style>
      </p:cxnSp>
      <p:cxnSp>
        <p:nvCxnSpPr>
          <p:cNvPr id="17" name="Conector angular 16"/>
          <p:cNvCxnSpPr>
            <a:stCxn id="3" idx="0"/>
            <a:endCxn id="6" idx="3"/>
          </p:cNvCxnSpPr>
          <p:nvPr/>
        </p:nvCxnSpPr>
        <p:spPr>
          <a:xfrm rot="16200000" flipV="1">
            <a:off x="8204035" y="2433626"/>
            <a:ext cx="1168305" cy="1380291"/>
          </a:xfrm>
          <a:prstGeom prst="bentConnector2">
            <a:avLst/>
          </a:prstGeom>
          <a:ln w="28575">
            <a:solidFill>
              <a:srgbClr val="00206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544296467"/>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1056109" y="257392"/>
            <a:ext cx="10058400" cy="1292928"/>
          </a:xfrm>
        </p:spPr>
        <p:txBody>
          <a:bodyPr>
            <a:normAutofit/>
          </a:bodyPr>
          <a:lstStyle/>
          <a:p>
            <a:r>
              <a:rPr lang="es-ES" sz="3600" dirty="0" smtClean="0"/>
              <a:t>Un poco sobre mi </a:t>
            </a:r>
            <a:r>
              <a:rPr lang="es-ES" sz="3600" dirty="0" err="1" smtClean="0"/>
              <a:t>background</a:t>
            </a:r>
            <a:endParaRPr lang="en-US" sz="3600" dirty="0"/>
          </a:p>
        </p:txBody>
      </p:sp>
      <p:sp>
        <p:nvSpPr>
          <p:cNvPr id="4" name="Marcador de número de diapositiva 3"/>
          <p:cNvSpPr>
            <a:spLocks noGrp="1"/>
          </p:cNvSpPr>
          <p:nvPr>
            <p:ph type="sldNum" sz="quarter" idx="12"/>
          </p:nvPr>
        </p:nvSpPr>
        <p:spPr/>
        <p:txBody>
          <a:bodyPr/>
          <a:lstStyle/>
          <a:p>
            <a:fld id="{6D22F896-40B5-4ADD-8801-0D06FADFA095}" type="slidenum">
              <a:rPr lang="en-US" sz="1600" smtClean="0"/>
              <a:t>9</a:t>
            </a:fld>
            <a:endParaRPr lang="en-US" sz="1600" dirty="0"/>
          </a:p>
        </p:txBody>
      </p:sp>
      <p:pic>
        <p:nvPicPr>
          <p:cNvPr id="5" name="Imagen 4"/>
          <p:cNvPicPr>
            <a:picLocks noChangeAspect="1"/>
          </p:cNvPicPr>
          <p:nvPr/>
        </p:nvPicPr>
        <p:blipFill>
          <a:blip r:embed="rId2"/>
          <a:stretch>
            <a:fillRect/>
          </a:stretch>
        </p:blipFill>
        <p:spPr>
          <a:xfrm>
            <a:off x="6711624" y="783771"/>
            <a:ext cx="4588284" cy="758832"/>
          </a:xfrm>
          <a:prstGeom prst="rect">
            <a:avLst/>
          </a:prstGeom>
        </p:spPr>
      </p:pic>
      <p:pic>
        <p:nvPicPr>
          <p:cNvPr id="7" name="Imagen 6"/>
          <p:cNvPicPr>
            <a:picLocks noChangeAspect="1"/>
          </p:cNvPicPr>
          <p:nvPr/>
        </p:nvPicPr>
        <p:blipFill>
          <a:blip r:embed="rId3"/>
          <a:stretch>
            <a:fillRect/>
          </a:stretch>
        </p:blipFill>
        <p:spPr>
          <a:xfrm>
            <a:off x="293823" y="1858262"/>
            <a:ext cx="3869960" cy="3120282"/>
          </a:xfrm>
          <a:prstGeom prst="rect">
            <a:avLst/>
          </a:prstGeom>
        </p:spPr>
      </p:pic>
      <p:pic>
        <p:nvPicPr>
          <p:cNvPr id="6" name="Shape 167"/>
          <p:cNvPicPr preferRelativeResize="0"/>
          <p:nvPr/>
        </p:nvPicPr>
        <p:blipFill rotWithShape="1">
          <a:blip r:embed="rId4">
            <a:alphaModFix/>
          </a:blip>
          <a:srcRect/>
          <a:stretch/>
        </p:blipFill>
        <p:spPr>
          <a:xfrm>
            <a:off x="3565091" y="2955471"/>
            <a:ext cx="3358223" cy="3210986"/>
          </a:xfrm>
          <a:prstGeom prst="rect">
            <a:avLst/>
          </a:prstGeom>
          <a:noFill/>
          <a:ln>
            <a:noFill/>
          </a:ln>
        </p:spPr>
      </p:pic>
      <p:sp>
        <p:nvSpPr>
          <p:cNvPr id="8" name="CuadroTexto 7"/>
          <p:cNvSpPr txBox="1"/>
          <p:nvPr/>
        </p:nvSpPr>
        <p:spPr>
          <a:xfrm>
            <a:off x="935876" y="4965975"/>
            <a:ext cx="3358537" cy="1323439"/>
          </a:xfrm>
          <a:prstGeom prst="rect">
            <a:avLst/>
          </a:prstGeom>
          <a:noFill/>
        </p:spPr>
        <p:txBody>
          <a:bodyPr wrap="square" rtlCol="0">
            <a:spAutoFit/>
          </a:bodyPr>
          <a:lstStyle/>
          <a:p>
            <a:r>
              <a:rPr lang="en-US" sz="2000" dirty="0" smtClean="0"/>
              <a:t>#</a:t>
            </a:r>
            <a:r>
              <a:rPr lang="en-US" sz="2000" dirty="0" err="1" smtClean="0"/>
              <a:t>TrendingTopicCommunities</a:t>
            </a:r>
            <a:endParaRPr lang="en-US" sz="2000" dirty="0" smtClean="0"/>
          </a:p>
          <a:p>
            <a:r>
              <a:rPr lang="en-US" sz="2000" dirty="0" smtClean="0"/>
              <a:t>#</a:t>
            </a:r>
            <a:r>
              <a:rPr lang="en-US" sz="2000" dirty="0" err="1" smtClean="0"/>
              <a:t>DegreeOfInterestPolitics</a:t>
            </a:r>
            <a:endParaRPr lang="en-US" sz="2000" dirty="0" smtClean="0"/>
          </a:p>
          <a:p>
            <a:r>
              <a:rPr lang="en-US" sz="2000" dirty="0" smtClean="0"/>
              <a:t>#</a:t>
            </a:r>
            <a:r>
              <a:rPr lang="en-US" sz="2000" dirty="0" err="1" smtClean="0"/>
              <a:t>MultiTopicPreferenceModel</a:t>
            </a:r>
            <a:endParaRPr lang="en-US" sz="2000" dirty="0" smtClean="0"/>
          </a:p>
          <a:p>
            <a:r>
              <a:rPr lang="en-US" sz="2000" dirty="0" smtClean="0"/>
              <a:t>#</a:t>
            </a:r>
            <a:r>
              <a:rPr lang="en-US" sz="2000" dirty="0" err="1" smtClean="0"/>
              <a:t>HashtagHijackers</a:t>
            </a:r>
            <a:endParaRPr lang="en-US" sz="2000" dirty="0"/>
          </a:p>
        </p:txBody>
      </p:sp>
      <p:pic>
        <p:nvPicPr>
          <p:cNvPr id="3" name="Imagen 2"/>
          <p:cNvPicPr>
            <a:picLocks noChangeAspect="1"/>
          </p:cNvPicPr>
          <p:nvPr/>
        </p:nvPicPr>
        <p:blipFill>
          <a:blip r:embed="rId5"/>
          <a:stretch>
            <a:fillRect/>
          </a:stretch>
        </p:blipFill>
        <p:spPr>
          <a:xfrm>
            <a:off x="7392614" y="5276424"/>
            <a:ext cx="2801968" cy="1014101"/>
          </a:xfrm>
          <a:prstGeom prst="rect">
            <a:avLst/>
          </a:prstGeom>
        </p:spPr>
      </p:pic>
      <p:pic>
        <p:nvPicPr>
          <p:cNvPr id="9" name="Imagen 8"/>
          <p:cNvPicPr>
            <a:picLocks noChangeAspect="1"/>
          </p:cNvPicPr>
          <p:nvPr/>
        </p:nvPicPr>
        <p:blipFill rotWithShape="1">
          <a:blip r:embed="rId6">
            <a:extLst>
              <a:ext uri="{28A0092B-C50C-407E-A947-70E740481C1C}">
                <a14:useLocalDpi xmlns:a14="http://schemas.microsoft.com/office/drawing/2010/main" val="0"/>
              </a:ext>
            </a:extLst>
          </a:blip>
          <a:srcRect b="15771"/>
          <a:stretch/>
        </p:blipFill>
        <p:spPr>
          <a:xfrm>
            <a:off x="9582093" y="1831924"/>
            <a:ext cx="2362280" cy="1789252"/>
          </a:xfrm>
          <a:prstGeom prst="rect">
            <a:avLst/>
          </a:prstGeom>
        </p:spPr>
      </p:pic>
      <p:sp>
        <p:nvSpPr>
          <p:cNvPr id="10" name="Rectángulo 9"/>
          <p:cNvSpPr/>
          <p:nvPr/>
        </p:nvSpPr>
        <p:spPr>
          <a:xfrm>
            <a:off x="7516696" y="1941720"/>
            <a:ext cx="2465211" cy="1569660"/>
          </a:xfrm>
          <a:prstGeom prst="rect">
            <a:avLst/>
          </a:prstGeom>
          <a:noFill/>
        </p:spPr>
        <p:txBody>
          <a:bodyPr wrap="square" lIns="91440" tIns="45720" rIns="91440" bIns="45720">
            <a:spAutoFit/>
          </a:bodyPr>
          <a:lstStyle/>
          <a:p>
            <a:pPr algn="ctr"/>
            <a:r>
              <a:rPr lang="es-ES" sz="3200" b="1" cap="none" spc="0" dirty="0" smtClean="0">
                <a:ln w="12700">
                  <a:solidFill>
                    <a:schemeClr val="tx2">
                      <a:lumMod val="75000"/>
                    </a:schemeClr>
                  </a:solidFill>
                  <a:prstDash val="solid"/>
                </a:ln>
                <a:solidFill>
                  <a:schemeClr val="tx2">
                    <a:lumMod val="20000"/>
                    <a:lumOff val="80000"/>
                  </a:schemeClr>
                </a:solidFill>
                <a:effectLst>
                  <a:outerShdw dist="38100" dir="2640000" algn="bl" rotWithShape="0">
                    <a:schemeClr val="tx2">
                      <a:lumMod val="75000"/>
                    </a:schemeClr>
                  </a:outerShdw>
                </a:effectLst>
              </a:rPr>
              <a:t>Planificación </a:t>
            </a:r>
            <a:r>
              <a:rPr lang="es-ES" sz="3200" b="1" cap="none" spc="0" smtClean="0">
                <a:ln w="12700">
                  <a:solidFill>
                    <a:schemeClr val="tx2">
                      <a:lumMod val="75000"/>
                    </a:schemeClr>
                  </a:solidFill>
                  <a:prstDash val="solid"/>
                </a:ln>
                <a:solidFill>
                  <a:schemeClr val="tx2">
                    <a:lumMod val="20000"/>
                    <a:lumOff val="80000"/>
                  </a:schemeClr>
                </a:solidFill>
                <a:effectLst>
                  <a:outerShdw dist="38100" dir="2640000" algn="bl" rotWithShape="0">
                    <a:schemeClr val="tx2">
                      <a:lumMod val="75000"/>
                    </a:schemeClr>
                  </a:outerShdw>
                </a:effectLst>
              </a:rPr>
              <a:t>Urbana Cognitiva</a:t>
            </a:r>
            <a:endParaRPr lang="es-ES" sz="3200" b="1" cap="none" spc="0" dirty="0">
              <a:ln w="12700">
                <a:solidFill>
                  <a:schemeClr val="tx2">
                    <a:lumMod val="75000"/>
                  </a:schemeClr>
                </a:solidFill>
                <a:prstDash val="solid"/>
              </a:ln>
              <a:solidFill>
                <a:schemeClr val="tx2">
                  <a:lumMod val="20000"/>
                  <a:lumOff val="80000"/>
                </a:schemeClr>
              </a:solidFill>
              <a:effectLst>
                <a:outerShdw dist="38100" dir="2640000" algn="bl" rotWithShape="0">
                  <a:schemeClr val="tx2">
                    <a:lumMod val="75000"/>
                  </a:schemeClr>
                </a:outerShdw>
              </a:effectLst>
            </a:endParaRPr>
          </a:p>
        </p:txBody>
      </p:sp>
      <p:sp>
        <p:nvSpPr>
          <p:cNvPr id="12" name="Rectángulo 11"/>
          <p:cNvSpPr/>
          <p:nvPr/>
        </p:nvSpPr>
        <p:spPr>
          <a:xfrm>
            <a:off x="7324839" y="3621176"/>
            <a:ext cx="4750166" cy="1631216"/>
          </a:xfrm>
          <a:prstGeom prst="rect">
            <a:avLst/>
          </a:prstGeom>
        </p:spPr>
        <p:txBody>
          <a:bodyPr wrap="square">
            <a:spAutoFit/>
          </a:bodyPr>
          <a:lstStyle/>
          <a:p>
            <a:r>
              <a:rPr lang="en-US" sz="2000" dirty="0">
                <a:solidFill>
                  <a:srgbClr val="FF0000"/>
                </a:solidFill>
              </a:rPr>
              <a:t>Citizens as sensors </a:t>
            </a:r>
            <a:r>
              <a:rPr lang="en-US" sz="2000" dirty="0"/>
              <a:t>is a new paradigm that transforms the idea of </a:t>
            </a:r>
            <a:r>
              <a:rPr lang="en-US" sz="2000" dirty="0">
                <a:solidFill>
                  <a:srgbClr val="FF0000"/>
                </a:solidFill>
              </a:rPr>
              <a:t>efficiency</a:t>
            </a:r>
            <a:r>
              <a:rPr lang="en-US" sz="2000" dirty="0"/>
              <a:t> implemented in a </a:t>
            </a:r>
            <a:r>
              <a:rPr lang="en-US" sz="2000" dirty="0" smtClean="0"/>
              <a:t>“Smart City” </a:t>
            </a:r>
            <a:r>
              <a:rPr lang="en-US" sz="2000" dirty="0"/>
              <a:t>into the notion of </a:t>
            </a:r>
            <a:r>
              <a:rPr lang="en-US" sz="2000" dirty="0">
                <a:solidFill>
                  <a:srgbClr val="FF0000"/>
                </a:solidFill>
              </a:rPr>
              <a:t>resilience</a:t>
            </a:r>
            <a:r>
              <a:rPr lang="en-US" sz="2000" dirty="0"/>
              <a:t> implemented in a </a:t>
            </a:r>
            <a:r>
              <a:rPr lang="en-US" sz="2000" dirty="0" smtClean="0"/>
              <a:t>“Cognitive City”.</a:t>
            </a:r>
            <a:endParaRPr lang="en-US" sz="2000" dirty="0"/>
          </a:p>
        </p:txBody>
      </p:sp>
    </p:spTree>
    <p:extLst>
      <p:ext uri="{BB962C8B-B14F-4D97-AF65-F5344CB8AC3E}">
        <p14:creationId xmlns:p14="http://schemas.microsoft.com/office/powerpoint/2010/main" val="1087670656"/>
      </p:ext>
    </p:extLst>
  </p:cSld>
  <p:clrMapOvr>
    <a:masterClrMapping/>
  </p:clrMapOvr>
  <p:timing>
    <p:tnLst>
      <p:par>
        <p:cTn id="1" dur="indefinite" restart="never" nodeType="tmRoot"/>
      </p:par>
    </p:tnLst>
  </p:timing>
</p:sld>
</file>

<file path=ppt/theme/theme1.xml><?xml version="1.0" encoding="utf-8"?>
<a:theme xmlns:a="http://schemas.openxmlformats.org/drawingml/2006/main" name="Retrospección">
  <a:themeElements>
    <a:clrScheme name="Retrospección">
      <a:dk1>
        <a:sysClr val="windowText" lastClr="000000"/>
      </a:dk1>
      <a:lt1>
        <a:sysClr val="window" lastClr="FFFFFF"/>
      </a:lt1>
      <a:dk2>
        <a:srgbClr val="696464"/>
      </a:dk2>
      <a:lt2>
        <a:srgbClr val="E9E5DC"/>
      </a:lt2>
      <a:accent1>
        <a:srgbClr val="D34817"/>
      </a:accent1>
      <a:accent2>
        <a:srgbClr val="9B2D1F"/>
      </a:accent2>
      <a:accent3>
        <a:srgbClr val="A28E6A"/>
      </a:accent3>
      <a:accent4>
        <a:srgbClr val="956251"/>
      </a:accent4>
      <a:accent5>
        <a:srgbClr val="918485"/>
      </a:accent5>
      <a:accent6>
        <a:srgbClr val="855D5D"/>
      </a:accent6>
      <a:hlink>
        <a:srgbClr val="CC9900"/>
      </a:hlink>
      <a:folHlink>
        <a:srgbClr val="96A9A9"/>
      </a:folHlink>
    </a:clrScheme>
    <a:fontScheme name="Retrospección">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ción">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 id="{5F128B03-DCCA-4EEB-AB3B-CF2899314A46}" vid="{02006FA4-1611-4B07-AF7F-85CF6D20EB3E}"/>
    </a:ext>
  </a:extLst>
</a:theme>
</file>

<file path=ppt/theme/theme2.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Retrospect</Template>
  <TotalTime>39764</TotalTime>
  <Words>7596</Words>
  <Application>Microsoft Macintosh PowerPoint</Application>
  <PresentationFormat>Panorámica</PresentationFormat>
  <Paragraphs>409</Paragraphs>
  <Slides>74</Slides>
  <Notes>67</Notes>
  <HiddenSlides>0</HiddenSlides>
  <MMClips>0</MMClips>
  <ScaleCrop>false</ScaleCrop>
  <HeadingPairs>
    <vt:vector size="6" baseType="variant">
      <vt:variant>
        <vt:lpstr>Fuentes usadas</vt:lpstr>
      </vt:variant>
      <vt:variant>
        <vt:i4>7</vt:i4>
      </vt:variant>
      <vt:variant>
        <vt:lpstr>Tema</vt:lpstr>
      </vt:variant>
      <vt:variant>
        <vt:i4>1</vt:i4>
      </vt:variant>
      <vt:variant>
        <vt:lpstr>Títulos de diapositiva</vt:lpstr>
      </vt:variant>
      <vt:variant>
        <vt:i4>74</vt:i4>
      </vt:variant>
    </vt:vector>
  </HeadingPairs>
  <TitlesOfParts>
    <vt:vector size="82" baseType="lpstr">
      <vt:lpstr>Arial Narrow</vt:lpstr>
      <vt:lpstr>Calibri</vt:lpstr>
      <vt:lpstr>Calibri Light</vt:lpstr>
      <vt:lpstr>Mangal</vt:lpstr>
      <vt:lpstr>Times New Roman</vt:lpstr>
      <vt:lpstr>Wingdings</vt:lpstr>
      <vt:lpstr>Arial</vt:lpstr>
      <vt:lpstr>Retrospección</vt:lpstr>
      <vt:lpstr>Universidad Casa Grande    Maestría de Comunicación Digital</vt:lpstr>
      <vt:lpstr>Presentación de PowerPoint</vt:lpstr>
      <vt:lpstr>Presentación de PowerPoint</vt:lpstr>
      <vt:lpstr>Presentación de PowerPoint</vt:lpstr>
      <vt:lpstr>Proyecto final</vt:lpstr>
      <vt:lpstr>Indicaciones Generales</vt:lpstr>
      <vt:lpstr>Presentación de PowerPoint</vt:lpstr>
      <vt:lpstr>Presentación de PowerPoint</vt:lpstr>
      <vt:lpstr>Un poco sobre mi background</vt:lpstr>
      <vt:lpstr>Presentación de PowerPoint</vt:lpstr>
      <vt:lpstr>Presentación de PowerPoint</vt:lpstr>
      <vt:lpstr>MODULO 1  Data Analysis en Ciencias de la Comunicación</vt:lpstr>
      <vt:lpstr>El contenido digital y su análisis en el contexto de la comunicación</vt:lpstr>
      <vt:lpstr>Mass communication is fairly new…</vt:lpstr>
      <vt:lpstr>Mass communication is fairly new…</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Taller 1: </vt:lpstr>
      <vt:lpstr>MODULO 2  Computer-mediated Data Analysis</vt:lpstr>
      <vt:lpstr>Computer-mediated Data Analysis </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Modeling Users Preferences in Online Social Networks</dc:title>
  <dc:creator>Lorena Recalde</dc:creator>
  <cp:lastModifiedBy>Lorena Recalde</cp:lastModifiedBy>
  <cp:revision>445</cp:revision>
  <dcterms:created xsi:type="dcterms:W3CDTF">2018-09-05T16:34:01Z</dcterms:created>
  <dcterms:modified xsi:type="dcterms:W3CDTF">2019-09-13T20:57:33Z</dcterms:modified>
</cp:coreProperties>
</file>